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258" r:id="rId2"/>
    <p:sldId id="481" r:id="rId3"/>
    <p:sldId id="502" r:id="rId4"/>
    <p:sldId id="527" r:id="rId5"/>
    <p:sldId id="623" r:id="rId6"/>
    <p:sldId id="561" r:id="rId7"/>
    <p:sldId id="626" r:id="rId8"/>
    <p:sldId id="625" r:id="rId9"/>
    <p:sldId id="627" r:id="rId10"/>
    <p:sldId id="628" r:id="rId11"/>
    <p:sldId id="565" r:id="rId12"/>
    <p:sldId id="566" r:id="rId13"/>
    <p:sldId id="585" r:id="rId14"/>
    <p:sldId id="588" r:id="rId15"/>
    <p:sldId id="589" r:id="rId16"/>
    <p:sldId id="591" r:id="rId17"/>
    <p:sldId id="590" r:id="rId18"/>
    <p:sldId id="592" r:id="rId19"/>
    <p:sldId id="593" r:id="rId20"/>
    <p:sldId id="594" r:id="rId21"/>
    <p:sldId id="595" r:id="rId22"/>
    <p:sldId id="596" r:id="rId23"/>
    <p:sldId id="598" r:id="rId24"/>
    <p:sldId id="587" r:id="rId25"/>
    <p:sldId id="597" r:id="rId26"/>
    <p:sldId id="603" r:id="rId27"/>
    <p:sldId id="605" r:id="rId28"/>
    <p:sldId id="606" r:id="rId29"/>
    <p:sldId id="607" r:id="rId30"/>
    <p:sldId id="608" r:id="rId31"/>
    <p:sldId id="574" r:id="rId32"/>
    <p:sldId id="610" r:id="rId33"/>
    <p:sldId id="599" r:id="rId34"/>
    <p:sldId id="611" r:id="rId35"/>
    <p:sldId id="575" r:id="rId36"/>
    <p:sldId id="613" r:id="rId37"/>
    <p:sldId id="612" r:id="rId38"/>
    <p:sldId id="615" r:id="rId39"/>
    <p:sldId id="617" r:id="rId40"/>
    <p:sldId id="618" r:id="rId41"/>
    <p:sldId id="614" r:id="rId42"/>
    <p:sldId id="616" r:id="rId43"/>
    <p:sldId id="569" r:id="rId44"/>
    <p:sldId id="570" r:id="rId45"/>
    <p:sldId id="579" r:id="rId46"/>
    <p:sldId id="571" r:id="rId47"/>
    <p:sldId id="619" r:id="rId48"/>
    <p:sldId id="621" r:id="rId49"/>
    <p:sldId id="622" r:id="rId50"/>
    <p:sldId id="582" r:id="rId51"/>
    <p:sldId id="580" r:id="rId52"/>
    <p:sldId id="584" r:id="rId53"/>
    <p:sldId id="58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DF86EB-5DA6-5382-EFDB-94A1C3BE9378}" name="Xiong, Jiangmei" initials="XJ" userId="S::jiangmei.xiong@vanderbilt.edu::ada7a277-11be-4b99-869a-cee08e80a9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00FE"/>
    <a:srgbClr val="00FC00"/>
    <a:srgbClr val="BA56FF"/>
    <a:srgbClr val="1000D7"/>
    <a:srgbClr val="B57618"/>
    <a:srgbClr val="00FDFF"/>
    <a:srgbClr val="F8A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89474"/>
  </p:normalViewPr>
  <p:slideViewPr>
    <p:cSldViewPr snapToGrid="0" snapToObjects="1">
      <p:cViewPr>
        <p:scale>
          <a:sx n="120" d="100"/>
          <a:sy n="120" d="100"/>
        </p:scale>
        <p:origin x="256" y="144"/>
      </p:cViewPr>
      <p:guideLst/>
    </p:cSldViewPr>
  </p:slideViewPr>
  <p:outlineViewPr>
    <p:cViewPr>
      <p:scale>
        <a:sx n="33" d="100"/>
        <a:sy n="33" d="100"/>
      </p:scale>
      <p:origin x="0" y="-1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9AD6-6E61-0E43-BC8A-CB22741BDD49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44C8A-3E99-9F49-9017-E4C57AB5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0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09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1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77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24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7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60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9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24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70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Edition. Wiley, New York, 2019.</a:t>
            </a:r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GT America Standard"/>
            </a:endParaRPr>
          </a:p>
          <a:p>
            <a:pPr algn="l"/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pPr algn="l"/>
            <a:endParaRPr lang="en-US" sz="1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Han K, Shaw PA, Lumley T. Combining multiple imputation with raking of weights: An efficient and robust approach in the setting of nearly true models. Stat Med. 2021 Dec 30;40(30):6777-6791.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10.1002/sim.9210.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2021 Sep 28. PMID: 34585424; PMCID: PMC8963275.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37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08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99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5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4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LMRoman10"/>
              </a:rPr>
              <a:t>Duda</a:t>
            </a:r>
            <a:r>
              <a:rPr lang="en-US" sz="1800" dirty="0">
                <a:effectLst/>
                <a:latin typeface="LMRoman10"/>
              </a:rPr>
              <a:t>, S. N., Shepherd, B. E., Gadd, C. S., </a:t>
            </a:r>
            <a:r>
              <a:rPr lang="en-US" sz="1800" dirty="0" err="1">
                <a:effectLst/>
                <a:latin typeface="LMRoman10"/>
              </a:rPr>
              <a:t>Masys</a:t>
            </a:r>
            <a:r>
              <a:rPr lang="en-US" sz="1800" dirty="0">
                <a:effectLst/>
                <a:latin typeface="LMRoman10"/>
              </a:rPr>
              <a:t>, D. R., and McGowan, C. C. (2012). Measuring the Quality of Observational Study Data in an International HIV Research Network. </a:t>
            </a:r>
            <a:r>
              <a:rPr lang="en-US" sz="1800" i="1" dirty="0" err="1">
                <a:effectLst/>
                <a:latin typeface="LMRoman10"/>
              </a:rPr>
              <a:t>PLoS</a:t>
            </a:r>
            <a:r>
              <a:rPr lang="en-US" sz="1800" i="1" dirty="0">
                <a:effectLst/>
                <a:latin typeface="LMRoman10"/>
              </a:rPr>
              <a:t> One</a:t>
            </a:r>
            <a:r>
              <a:rPr lang="en-US" sz="1800" dirty="0">
                <a:effectLst/>
                <a:latin typeface="LMRoman10"/>
              </a:rPr>
              <a:t>. 7(4): e33908. DOI: 10.1371/journal.pone.0033908. </a:t>
            </a:r>
          </a:p>
          <a:p>
            <a:endParaRPr lang="en-US" sz="1800" dirty="0">
              <a:effectLst/>
              <a:latin typeface="LMRoman10"/>
            </a:endParaRPr>
          </a:p>
          <a:p>
            <a:r>
              <a:rPr lang="en-US" sz="2800" b="0" i="0" dirty="0" err="1">
                <a:solidFill>
                  <a:srgbClr val="212121"/>
                </a:solidFill>
                <a:effectLst/>
                <a:latin typeface="system-ui"/>
              </a:rPr>
              <a:t>Giganti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system-ui"/>
              </a:rPr>
              <a:t> MJ, Shaw PA, Chen G, </a:t>
            </a:r>
            <a:r>
              <a:rPr lang="en-US" sz="2800" b="0" i="0" dirty="0" err="1">
                <a:solidFill>
                  <a:srgbClr val="212121"/>
                </a:solidFill>
                <a:effectLst/>
                <a:latin typeface="system-ui"/>
              </a:rPr>
              <a:t>Bebawy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system-ui"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28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system-ui"/>
              </a:rPr>
              <a:t>: 10.1214/20-aoas1343. </a:t>
            </a:r>
            <a:r>
              <a:rPr lang="en-US" sz="28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system-ui"/>
              </a:rPr>
              <a:t> 2020 Jun 29. PMID: 32999698; PMCID: PMC7523695.</a:t>
            </a:r>
          </a:p>
          <a:p>
            <a:endParaRPr lang="en-US" sz="2800" b="0" i="0" dirty="0">
              <a:solidFill>
                <a:srgbClr val="212121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Fuller, W.A. (2009)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Measurement error models</a:t>
            </a:r>
            <a:r>
              <a:rPr lang="en-US" sz="1800" dirty="0">
                <a:effectLst/>
                <a:latin typeface="STIX" panose="02020603050405020304" pitchFamily="18" charset="0"/>
              </a:rPr>
              <a:t>, vol. 305. Hoboken: John Wiley &amp; Sons.</a:t>
            </a:r>
            <a:endParaRPr lang="en-US" sz="1800" dirty="0">
              <a:effectLst/>
              <a:latin typeface="LMRoman10"/>
            </a:endParaRPr>
          </a:p>
          <a:p>
            <a:endParaRPr lang="en-US" sz="1800" dirty="0">
              <a:effectLst/>
              <a:latin typeface="LMRoman10"/>
            </a:endParaRPr>
          </a:p>
          <a:p>
            <a:r>
              <a:rPr lang="en-US" sz="1800" dirty="0">
                <a:effectLst/>
                <a:latin typeface="LMRoman10"/>
              </a:rPr>
              <a:t>Tao, R., Zeng, D., and Lin, D. Y. (2017). Efficient Semiparametric Inference Under Two-Phase Sampling, With Applications to Genetic Association Studies. </a:t>
            </a:r>
            <a:r>
              <a:rPr lang="en-US" sz="1800" i="1" dirty="0">
                <a:effectLst/>
                <a:latin typeface="LMRoman10"/>
              </a:rPr>
              <a:t>Journal of the American Statistical Association</a:t>
            </a:r>
            <a:r>
              <a:rPr lang="en-US" sz="1800" dirty="0">
                <a:effectLst/>
                <a:latin typeface="LMRoman10"/>
              </a:rPr>
              <a:t>, 112(520), 1468-1476. DOI: 10.1080/01621459.2017.1295864. </a:t>
            </a:r>
          </a:p>
          <a:p>
            <a:pPr>
              <a:buFont typeface="+mj-lt"/>
              <a:buAutoNum type="arabicPeriod"/>
            </a:pPr>
            <a:endParaRPr lang="en-US" sz="1800" b="0" i="0" dirty="0">
              <a:solidFill>
                <a:srgbClr val="212121"/>
              </a:solidFill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LMRoman10"/>
            </a:endParaRPr>
          </a:p>
          <a:p>
            <a:endParaRPr lang="en-US" sz="1800" dirty="0">
              <a:effectLst/>
              <a:latin typeface="LMRoman1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79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72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9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6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Breslow NE, Lumley T, Ballantyne CM, Chambless LE, Kulich M. Using the whole cohort in the analysis of case-cohort data. Am J Epidemiol. 2009 Jun 1;169(11):1398-405.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: 10.1093/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aje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/kwp055.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2009 Apr 8. PMID: 19357328; PMCID: PMC2768499. </a:t>
            </a:r>
          </a:p>
          <a:p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effectLst/>
                <a:latin typeface="LMRoman10"/>
              </a:rPr>
              <a:t>Lumley, T. (2010). Complex Surveys: A Guide to Analysis Using R. </a:t>
            </a:r>
            <a:r>
              <a:rPr lang="en-US" sz="2800" i="1" dirty="0">
                <a:effectLst/>
                <a:latin typeface="LMRoman10"/>
              </a:rPr>
              <a:t>John Wiley and Sons</a:t>
            </a:r>
            <a:r>
              <a:rPr lang="en-US" sz="2800" dirty="0">
                <a:effectLst/>
                <a:latin typeface="LMRoman1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effectLst/>
              <a:latin typeface="LMRoman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effectLst/>
                <a:latin typeface="LMRoman10"/>
              </a:rPr>
              <a:t>Therne</a:t>
            </a:r>
            <a:r>
              <a:rPr lang="en-US" sz="1800" dirty="0" err="1">
                <a:effectLst/>
                <a:latin typeface="Times"/>
              </a:rPr>
              <a:t>au</a:t>
            </a:r>
            <a:r>
              <a:rPr lang="en-US" sz="1800" dirty="0">
                <a:effectLst/>
                <a:latin typeface="Times"/>
              </a:rPr>
              <a:t> TM, </a:t>
            </a:r>
            <a:r>
              <a:rPr lang="en-US" sz="1800" dirty="0" err="1">
                <a:effectLst/>
                <a:latin typeface="Times"/>
              </a:rPr>
              <a:t>Grambsch</a:t>
            </a:r>
            <a:r>
              <a:rPr lang="en-US" sz="1800" dirty="0">
                <a:effectLst/>
                <a:latin typeface="Times"/>
              </a:rPr>
              <a:t> PM (2000) Modeling survival data: extending the Cox model. Springer, New York page. 155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Amorim G, Tao R,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Lotspeich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S, Shaw PA, Lumley T, Shepherd BE. Two-Phase Sampling Designs for Data Validation in Settings with Covariate Measurement Error and Continuous Outcome. J R Stat Soc Ser A Stat Soc. 2021 Oct;184(4):1368-1389.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: 10.1111/rssa.12689.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2021 Apr 15. PMID: 34975235; PMCID: PMC8715909.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12121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Shepherd BE, Han K, Chen T,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Bian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A, Pugh S,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Duda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SN, Lumley T,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Heerman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WJ, Shaw PA.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Multiwave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validation sampling for error-prone electronic health records. Biometrics. 2023 Sep;79(3):2649-2663.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: 10.1111/biom.13713.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2022 Jul 11. PMID: 35775996; PMCID: PMC10525037.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0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4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88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80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7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6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Roman12"/>
              </a:rPr>
              <a:t>White, J. E. (1982), A two stage design for the study of the relationship between a rare exposure and a rare disease, </a:t>
            </a:r>
            <a:r>
              <a:rPr lang="en-US" sz="1800" i="1" dirty="0">
                <a:effectLst/>
                <a:latin typeface="LMRoman12"/>
              </a:rPr>
              <a:t>American Journal of Epidemiology </a:t>
            </a:r>
            <a:r>
              <a:rPr lang="en-US" sz="1800" b="1" dirty="0">
                <a:effectLst/>
                <a:latin typeface="LMRoman12"/>
              </a:rPr>
              <a:t>115</a:t>
            </a:r>
            <a:r>
              <a:rPr lang="en-US" sz="1800" dirty="0">
                <a:effectLst/>
                <a:latin typeface="LMRoman12"/>
              </a:rPr>
              <a:t>(1), 119–128.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4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99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TIX" panose="02020603050405020304" pitchFamily="18" charset="0"/>
              </a:rPr>
              <a:t>Lumley, T. (2010) </a:t>
            </a:r>
            <a:r>
              <a:rPr lang="en-US" sz="1800" i="1" dirty="0">
                <a:effectLst/>
                <a:latin typeface="STIX" panose="02020603050405020304" pitchFamily="18" charset="0"/>
              </a:rPr>
              <a:t>Complex surveys</a:t>
            </a:r>
            <a:r>
              <a:rPr lang="en-US" sz="1800" dirty="0">
                <a:effectLst/>
                <a:latin typeface="STIX" panose="02020603050405020304" pitchFamily="18" charset="0"/>
              </a:rPr>
              <a:t>. Hoboken: John Wiley &amp; Sons, Inc.</a:t>
            </a:r>
            <a:br>
              <a:rPr lang="en-US" sz="1800" dirty="0">
                <a:effectLst/>
                <a:latin typeface="STIX" panose="02020603050405020304" pitchFamily="18" charset="0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Deville JC, </a:t>
            </a:r>
            <a:r>
              <a:rPr lang="en-US" dirty="0" err="1"/>
              <a:t>Särndal</a:t>
            </a:r>
            <a:r>
              <a:rPr lang="en-US" dirty="0"/>
              <a:t> CE. Calibration estimators in survey sampling. J Am Stat Assoc. 1992;87(418):376–382.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24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7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5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9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28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Roman12"/>
              </a:rPr>
              <a:t>White, J. E. (1982), A two stage design for the study of the relationship between a rare exposure and a rare disease, </a:t>
            </a:r>
            <a:r>
              <a:rPr lang="en-US" sz="1800" i="1" dirty="0">
                <a:effectLst/>
                <a:latin typeface="LMRoman12"/>
              </a:rPr>
              <a:t>American Journal of Epidemiology </a:t>
            </a:r>
            <a:r>
              <a:rPr lang="en-US" sz="1800" b="1" dirty="0">
                <a:effectLst/>
                <a:latin typeface="LMRoman12"/>
              </a:rPr>
              <a:t>115</a:t>
            </a:r>
            <a:r>
              <a:rPr lang="en-US" sz="1800" dirty="0">
                <a:effectLst/>
                <a:latin typeface="LMRoman12"/>
              </a:rPr>
              <a:t>(1), 119–128.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36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7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Roman12"/>
              </a:rPr>
              <a:t>White, J. E. (1982), A two stage design for the study of the relationship between a rare exposure and a rare disease, </a:t>
            </a:r>
            <a:r>
              <a:rPr lang="en-US" sz="1800" i="1" dirty="0">
                <a:effectLst/>
                <a:latin typeface="LMRoman12"/>
              </a:rPr>
              <a:t>American Journal of Epidemiology </a:t>
            </a:r>
            <a:r>
              <a:rPr lang="en-US" sz="1800" b="1" dirty="0">
                <a:effectLst/>
                <a:latin typeface="LMRoman12"/>
              </a:rPr>
              <a:t>115</a:t>
            </a:r>
            <a:r>
              <a:rPr lang="en-US" sz="1800" dirty="0">
                <a:effectLst/>
                <a:latin typeface="LMRoman12"/>
              </a:rPr>
              <a:t>(1), 119–128.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3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Roman12"/>
              </a:rPr>
              <a:t>White, J. E. (1982), A two stage design for the study of the relationship between a rare exposure and a rare disease, </a:t>
            </a:r>
            <a:r>
              <a:rPr lang="en-US" sz="1800" i="1" dirty="0">
                <a:effectLst/>
                <a:latin typeface="LMRoman12"/>
              </a:rPr>
              <a:t>American Journal of Epidemiology </a:t>
            </a:r>
            <a:r>
              <a:rPr lang="en-US" sz="1800" b="1" dirty="0">
                <a:effectLst/>
                <a:latin typeface="LMRoman12"/>
              </a:rPr>
              <a:t>115</a:t>
            </a:r>
            <a:r>
              <a:rPr lang="en-US" sz="1800" dirty="0">
                <a:effectLst/>
                <a:latin typeface="LMRoman12"/>
              </a:rPr>
              <a:t>(1), 119–128.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1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Roman12"/>
              </a:rPr>
              <a:t>White, J. E. (1982), A two stage design for the study of the relationship between a rare exposure and a rare disease, </a:t>
            </a:r>
            <a:r>
              <a:rPr lang="en-US" sz="1800" i="1" dirty="0">
                <a:effectLst/>
                <a:latin typeface="LMRoman12"/>
              </a:rPr>
              <a:t>American Journal of Epidemiology </a:t>
            </a:r>
            <a:r>
              <a:rPr lang="en-US" sz="1800" b="1" dirty="0">
                <a:effectLst/>
                <a:latin typeface="LMRoman12"/>
              </a:rPr>
              <a:t>115</a:t>
            </a:r>
            <a:r>
              <a:rPr lang="en-US" sz="1800" dirty="0">
                <a:effectLst/>
                <a:latin typeface="LMRoman12"/>
              </a:rPr>
              <a:t>(1), 119–128.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6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STRATOS1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44C8A-3E99-9F49-9017-E4C57AB53F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5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569-8909-E244-B4A6-3BD6F4CDD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28FF5-FEB8-824E-9AB2-9C2B6EA5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0F388-9733-7F41-B2EA-92617669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2B111953-BEBC-474C-BAD1-D7FB0FBE338A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443A-1B04-4947-B419-B87B349A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D44F-C34F-1D42-8FCC-C23CA95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3B6F-EBF4-4C45-8B01-25439F70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0682-B340-AF40-BBEC-0158BA1F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2D0DF-2420-774C-A2D8-38B39DB9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CEB653-469C-EB48-B750-4BF218C29109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14AD-58B0-7848-991B-62EDD9F1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24FC-1553-3A4B-938D-03480896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5C17F-6A67-5940-8EEF-9ED78B73D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D7E41-99DA-1F49-9BBD-D0B32C36C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F80F-A325-A346-8FC8-68BDDFC1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8E25A-DD70-2A49-A09C-A6E4E4402A66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D7A6-8059-3E4A-88E5-CF4714A1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E1D01-ADD2-1D46-9ACF-8C2CD72D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7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5CC1-4844-0841-B11B-C7D97848D56F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69ED-C7C6-6A49-8351-0CEF2A0C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E73B-FC72-DB4F-BA39-BEC10190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6F7D-C8B7-D045-A073-50FE32E8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7CAAB-7372-144A-8ED3-13863045A87D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98104-C6DB-F24D-9D2C-2DB3DF3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E001-D790-3F4B-B41C-5AA6B43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67F5-F095-7B49-913F-87915E63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D6AE-7CE3-F74A-ACD9-B5C914098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A06A-AAEE-F44B-A7C6-E6748E5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3C5BEE-4199-9D42-8755-74F2EA2AD9C8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1614-0F7B-5A4B-B810-10A62622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0068-F63D-C242-A8D2-A4350756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AD1C-31AF-AF4E-8937-241BC7AD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24F5-DA50-A547-BF46-48A647B9F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392F-1D89-784B-89DE-BA4741E8E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93F2-3E39-1F4C-8D57-A3120E0A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AE675-2DAB-3143-B896-3299EED60995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E201-A019-8F4F-BA0F-42E5486A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C246-2DB5-2547-ADF4-633D3A23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67E-FD2A-5D4A-A2FE-D24C6AC5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9FBA-492C-B449-9670-B80EDB57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152E4-51E0-0D4E-8F62-24AB8960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FF3EA-26D9-D446-9780-FE8C54DE2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03B43-1030-CC45-A9CC-E340F4EE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62E0E-2943-6C40-ACA6-68A8759B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05DCAF-39DD-F14B-B695-8A5C56F8B01F}" type="datetime1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62134-514E-5849-BD21-79680682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22AA2-8EFB-7F4E-8A84-AEBB3049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0C15-E9AC-8442-A53C-86181F06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CD931-BF27-CC4C-B3D5-267B2EE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99F6A-8FB1-7443-8043-B90485854B00}" type="datetime1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592A0-E52A-F547-97F6-18E08BA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520D0-1E27-0E4B-B0D8-04F1272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4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35CA0-51C9-CC49-B500-5F48E484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A3CA-A047-784D-B4A9-3BA11040146F}" type="datetime1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3813-400C-6741-BCBB-AE570621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4214-65DD-224C-A540-E4703FE0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32BB-9731-C046-83AC-13D12092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9FE6-E9D0-ED43-B9E5-15302212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E38BD-9B9C-1B47-A7AD-D4BCD1DB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BDEDD-3140-3348-8788-D1950DED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2DAFAC-17D3-AC43-AAA4-490157C7A304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B3CD9-3480-AB4E-9989-F9CAEA2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533B-9899-774C-A9F3-4A626EA8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7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5B1F-7409-714A-B49F-5EF1D4B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B65E-2C8A-E840-8EB1-14E9D325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0EF12-E339-5744-BEF3-D48A545D3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7C399-8E91-D94F-930F-2810C727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5D8D60-2812-3C4F-99F3-264BE6DDF91C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73D3D-F942-A241-A1F3-94FCCC4E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7FA1B-9E08-264D-9673-4242914E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E687B-9A32-6041-B34C-A6335019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F7DF-54E7-3F4D-83A1-90EFE1B5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F53B-16B5-7F41-B8DD-FF10BF1C9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022" y="6322482"/>
            <a:ext cx="2646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AC56-F019-1F4E-BFCB-CE7C2528F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24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E6583-DA20-774A-912C-597C1760308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48" y="6065405"/>
            <a:ext cx="2889504" cy="8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4B1DB-7600-9C4C-BEE3-978B0841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01E32-4D12-AD49-9488-9C779CA56569}"/>
              </a:ext>
            </a:extLst>
          </p:cNvPr>
          <p:cNvSpPr txBox="1"/>
          <p:nvPr/>
        </p:nvSpPr>
        <p:spPr>
          <a:xfrm>
            <a:off x="1481136" y="4074760"/>
            <a:ext cx="5472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Doctoral qualifying exam</a:t>
            </a:r>
          </a:p>
          <a:p>
            <a:r>
              <a:rPr lang="en-US" sz="2400" dirty="0"/>
              <a:t>April 16</a:t>
            </a:r>
            <a:r>
              <a:rPr lang="en-US" sz="2400" baseline="30000" dirty="0"/>
              <a:t>th</a:t>
            </a:r>
            <a:r>
              <a:rPr lang="en-US" sz="2400" dirty="0"/>
              <a:t>, 2024</a:t>
            </a:r>
          </a:p>
          <a:p>
            <a:r>
              <a:rPr lang="en-US" sz="2400" dirty="0"/>
              <a:t>Joshua Slone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71A7B-41EA-EB4A-85E1-EADB2BC330BE}"/>
              </a:ext>
            </a:extLst>
          </p:cNvPr>
          <p:cNvSpPr txBox="1"/>
          <p:nvPr/>
        </p:nvSpPr>
        <p:spPr>
          <a:xfrm>
            <a:off x="1395413" y="903709"/>
            <a:ext cx="937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Measurement error correction with methods for two-phase designs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49F542-4CBD-0548-BBBC-786FB77ED1D5}"/>
              </a:ext>
            </a:extLst>
          </p:cNvPr>
          <p:cNvCxnSpPr>
            <a:cxnSpLocks/>
          </p:cNvCxnSpPr>
          <p:nvPr/>
        </p:nvCxnSpPr>
        <p:spPr>
          <a:xfrm>
            <a:off x="1524000" y="3700462"/>
            <a:ext cx="909161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60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7764864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1.2 KS study: measurement error 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Measurement error or misclassification in outcomes and predictors in these regression models may yield invalid inferences, for example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Logistic regression: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has nondifferential misclassification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attenuated relative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while the impact on the regression estimate may be biased toward or away from the null when misclassification is differential (Keogh et al. 2020)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Generalized linear models (GLM) and Cox models: under common conditions of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or a low event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biased with the inclusion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then invalid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</p:spTree>
    <p:extLst>
      <p:ext uri="{BB962C8B-B14F-4D97-AF65-F5344CB8AC3E}">
        <p14:creationId xmlns:p14="http://schemas.microsoft.com/office/powerpoint/2010/main" val="131910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5B0E-5731-66EF-22C8-986C5AF4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584"/>
            <a:ext cx="10515600" cy="1566057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2: Statistical methods for measurement error correction</a:t>
            </a:r>
            <a:br>
              <a:rPr lang="en-US" dirty="0"/>
            </a:br>
            <a:r>
              <a:rPr lang="en-US" sz="3100" dirty="0"/>
              <a:t>Improved estimation and inference.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0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Measurement error can be considered a missing data problem in the context of a validation subsample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includes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all variables are observed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only includes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error free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are missing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missing at random (MAR) (Little and Rubin, 2002)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40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MI may be used to correct for measurement error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The goal is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Start with records from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to impute error-corrected variables for records with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Fit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a model for regression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 and retrieve the estimated coefficients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acc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662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predicted from a draw from the multivariate normal random (MVN) variable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acc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estimated coefficients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error from MVN draws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Use previously imputed variable to impute the next variable to account for dependencies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to 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3505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tx1"/>
                    </a:solidFill>
                  </a:rPr>
                  <a:t>Iteratively impute through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to 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sz="30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tx1"/>
                    </a:solidFill>
                  </a:rPr>
                  <a:t>Imputed dataset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is created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tx1"/>
                    </a:solidFill>
                  </a:rPr>
                  <a:t>Repeat the process to retrieve imputed datasets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0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tx1"/>
                    </a:solidFill>
                  </a:rPr>
                  <a:t>Fit the analysis model for each dataset and combine the estimated regression parameters and variances</a:t>
                </a:r>
              </a:p>
              <a:p>
                <a:pPr>
                  <a:lnSpc>
                    <a:spcPct val="100000"/>
                  </a:lnSpc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302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2259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Use Rubin’s rules to combine the estimated regression parameters and variances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E.g. a Cox model for the analysis with log hazard ratio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predictor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</m:e>
                        </m:acc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</m:e>
                        </m:acc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nary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7519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Cole, Chu, and Greenland (2006) introduced MI to correct for measurement error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Studied MI to correct for a single error-prone binary predictor for a survival outcome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Used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suggest not using fewer than 30 datasets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Simulations showed MI is approximately unbiased and achieves nominal coverage of 95% CI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Caveat: correctly specified imputation model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4503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increases, MI estimator has higher power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With lower sensitivity and specificity of the error-prone predictor, MI has much lower RMSE than the validation subsample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Estimator is more efficient than that of the weighted validation subsample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MI performs less well with a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and smaller overall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5876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Messer and Natarajan (2008) applied MI with logistic regression and a mismeasured continuous covariate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Shepherd, Shaw, and Dodd (2012) outlined an MI approach for a correlated error-prone predictor and error-prone continuous outcome in an iterative process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Simulations show that for observational data MI tends to have lower bias, better coverage, and lower mean-squared error (MSE)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1,00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had lower MSE for the MI estimator than that of the naïve estimator and had nominal 95% CI coverage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9473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FA4A-EEF4-46CB-01C1-67F11AD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23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8AD9-7D1B-79E7-82AB-1C40FB8E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550"/>
            <a:ext cx="10733576" cy="48569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Section 1: Background of KS study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Introduction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KS study</a:t>
            </a:r>
          </a:p>
          <a:p>
            <a:pPr marL="0" indent="0">
              <a:buNone/>
            </a:pPr>
            <a:r>
              <a:rPr lang="en-US" dirty="0"/>
              <a:t>Section 2: Statistical methods for measurement error correction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Multiple imputation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Inverse probability weighting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Generalized raking</a:t>
            </a:r>
          </a:p>
          <a:p>
            <a:r>
              <a:rPr lang="en-US" dirty="0"/>
              <a:t>Section 3: KS in HIV observational clinic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Workflow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 results</a:t>
            </a:r>
          </a:p>
          <a:p>
            <a:r>
              <a:rPr lang="en-US" dirty="0"/>
              <a:t>Section 4: Future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Next steps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4E90F-C253-1899-EF2D-C73C09D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62FF20-5706-8A48-A856-9747C6774C51}"/>
              </a:ext>
            </a:extLst>
          </p:cNvPr>
          <p:cNvCxnSpPr>
            <a:cxnSpLocks/>
          </p:cNvCxnSpPr>
          <p:nvPr/>
        </p:nvCxnSpPr>
        <p:spPr>
          <a:xfrm>
            <a:off x="938213" y="1108635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8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Edwards et al. (2013) applied MI to misclassified binary outcomes in simulations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MI estimator was approximately unbiased for all combinations of sensitivity, specificity,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explored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Coverage was nominal and CI more precise than those of the validation subsample alone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At the lowest level of sensitivity (0.3) the statistical power was closer to that of the validation subsample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708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Giganti et al. (2020) applied MI to address correlated errors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eligibility criteria in a time-to-event analysis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The authors note that derived analysis variables will be in error based on the original error-prone variables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Eligibility criteria based off error-prone variables will be in error and can be addressed with MI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The authors employ a time discretized approach to impute the analysis variables and associated eligibility criteria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514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Giganti et al. (2020) time discretized approach addresses several of the dependencies in the errors simultaneously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Simulations use a fully validated real cohort (Vanderbilt Comprehensive Care Clinic data)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E.g.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can be simulated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MSE for the MI estimator is shown to be lower than for that of the validation subsample alone with higher bias but much lower variance across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2704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Giganti et al. (2020) note that correctly specifying an imputation model is difficult in practice for complex, missing observational data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Increasing magnitude of the association for an omitted predictor increased the bias, MSE, and coverage decreased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Misspecifications impacting covariates with smaller associations tended to result in relatively smaller bias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Model overfitting is an issue, simpler imputation model appeared to outperform their complicated imputation model (particularly for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or fewer events)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065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MI method benefits: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Used with survival, binary, count, and other outcomes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Much more efficient than the weighted validation subsample alone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More complex and efficient MAR sampling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For correlated errors in analysis variables and errors in eligibility criteria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Account for differential measurement error,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used for imputing the unknown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Missing data are a hallmark of observational data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200" dirty="0">
                  <a:effectLst/>
                  <a:latin typeface="LMRoman10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172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2.1 Multiple imputation (MI)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MI method limitations: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Unbiased estimation and nominal confidence interval coverage relies on properly specifying the imputation model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Less robust than design-based methods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Averting model misspecification often cannot be done by building more complex models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lower event rates)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Uncongeniality between the imputation and analysis models can result in biased variance estimators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The correct Robins and Wang variance estimator is difficult to implement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Giganti</a:t>
                </a:r>
                <a:r>
                  <a:rPr lang="en-US" sz="2400" dirty="0">
                    <a:solidFill>
                      <a:schemeClr val="tx1"/>
                    </a:solidFill>
                  </a:rPr>
                  <a:t> and Shepherd, 2020)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 r="-1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2520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IPW is a common design-based estimator to utilize the validation data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Traditional method to account for complex sampling schemes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Horvitz and Thompson (1952) proposed the general form of population total estimator for a survey sample and its standard error estimate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Estimates for other population quantities are functions of population totals, so the Horvitz-Thompson or IPW estimator is the basis for design-based approaches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5857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IPW estimator weights the validation subsample on the inverse of the sampling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Sup>
                          <m:sSubSup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For regression parameters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iteratively solve the weighted score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Weighted Cox models and weighted GLMs are used in the KS study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Binder (1992) provides a design-based procedure to estimate the weighted Cox model parameters and their variances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9257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Binder illustrates that the variance estimator of the weighted Cox model is unbiased via derivation and simulations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Binder (1983) proposes a consistent variance estimator for weighted logistic regression where weights come from a survey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Binder’s methods are used in the </a:t>
            </a:r>
            <a:r>
              <a:rPr lang="en-US" sz="2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survey</a:t>
            </a:r>
            <a:r>
              <a:rPr lang="en-US" sz="2800" dirty="0">
                <a:solidFill>
                  <a:schemeClr val="tx1"/>
                </a:solidFill>
              </a:rPr>
              <a:t> package in R for </a:t>
            </a:r>
            <a:r>
              <a:rPr lang="en-US" sz="2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svycoxph</a:t>
            </a:r>
            <a:r>
              <a:rPr lang="en-US" sz="2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svyglm</a:t>
            </a:r>
            <a:r>
              <a:rPr lang="en-US" sz="2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92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Design-based estimators allow for stratified validation subsampling schemes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Over-sampling of cases such as a case-cohort design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Designs with known positive probability of selection</a:t>
            </a:r>
            <a:endParaRPr lang="en-US" sz="2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Optimal designs are designs that minimize the variance of the estimator of interest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Neyman</a:t>
            </a:r>
            <a:r>
              <a:rPr lang="en-US" sz="2800" dirty="0">
                <a:solidFill>
                  <a:schemeClr val="tx1"/>
                </a:solidFill>
              </a:rPr>
              <a:t> (1934) allocation is the optimal (minimizes total population variance) sampling scheme for mutually exclusive strata and fixed total sample size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6252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5B0E-5731-66EF-22C8-986C5AF4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6584"/>
            <a:ext cx="10515600" cy="1566057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1: Background of KS Study</a:t>
            </a:r>
            <a:br>
              <a:rPr lang="en-US" dirty="0"/>
            </a:br>
            <a:r>
              <a:rPr lang="en-US" sz="3100" dirty="0"/>
              <a:t>Issues of measurement error in observational data and how two-phase designs can help.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5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Amorim et al. (2021) showed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randomly sampled in stratum 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number in stratum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total sample size,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is standard deviation of the influence function (IF) for the regression parameter of interest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The weighted regression parameters are asymptotically equivalent to the sum of the IFs, which quantify the impact on a regression coefficient of removing observations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The authors note that this formula is the translation of the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Neyman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allocation to the regression setting 	</a:t>
                </a: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2473" b="-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6747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IPW estimator is unbiased and robust with minimal assumptions but inefficient 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MAR validation subsample 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Excludes the full error-prone dataset from the analysis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Robin’s et al. (1994) show that the Horvitz-Thompson estimation is inefficient in the class of augmented inverse probability weighted (AIPW) estimators</a:t>
            </a:r>
            <a:endParaRPr lang="en-US" sz="2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898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2.2 Inverse probability weighting (IPW)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Goals in correcting for measurement error: 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Use an estimator that requires minimal assumptions for unbiasedness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Makes use of the entire error-prone cohort data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sz="2800" dirty="0">
                <a:solidFill>
                  <a:schemeClr val="tx1"/>
                </a:solidFill>
              </a:rPr>
              <a:t>Accordingly, is more efficient than IPW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53206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GR incorporates unvalidated data to improve the precision of estimates for regression parameters by calibrating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from IPW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Efficient in the class of AIPW estimators under certain conditions (Robin’s et al. 1994)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GR makes the smallest adjustments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so estimated totals match the totals from auxiliary variables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Originally proposed for survey sampling by Deville and </a:t>
                </a:r>
                <a:r>
                  <a:rPr lang="en-US" sz="2200" dirty="0" err="1">
                    <a:solidFill>
                      <a:schemeClr val="tx1"/>
                    </a:solidFill>
                  </a:rPr>
                  <a:t>Sarndal</a:t>
                </a:r>
                <a:r>
                  <a:rPr lang="en-US" sz="2200" dirty="0">
                    <a:solidFill>
                      <a:schemeClr val="tx1"/>
                    </a:solidFill>
                  </a:rPr>
                  <a:t> (1992)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Auxiliary variables provide information about the relationship being estimated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Calibrate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proceed with estimation as in IPW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 r="-26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83127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M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Calibri" panose="020F0502020204030204" pitchFamily="34" charset="0"/>
                  </a:rPr>
                  <a:t>inimize the distance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Subject to the constraint 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6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60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(.,.)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a distance function and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𝑊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an auxiliary variable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Calibri" panose="020F0502020204030204" pitchFamily="34" charset="0"/>
                  </a:rPr>
                  <a:t> ensures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Sum totals of IFs from the naïve regression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often used as auxiliary variables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2363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48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ourier New" panose="02070309020205020404" pitchFamily="49" charset="0"/>
                  </a:rPr>
                  <a:t>Approximate 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IFs retrieved using 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resid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(fit, type = "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dfbeta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")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ourier New" panose="02070309020205020404" pitchFamily="49" charset="0"/>
                  </a:rPr>
                  <a:t>in 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R</a:t>
                </a: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ourier New" panose="02070309020205020404" pitchFamily="49" charset="0"/>
                  </a:rPr>
                  <a:t> for Cox model fit</a:t>
                </a:r>
                <a:r>
                  <a:rPr lang="en-US" sz="2600" dirty="0">
                    <a:solidFill>
                      <a:schemeClr val="tx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ourier New" panose="02070309020205020404" pitchFamily="49" charset="0"/>
                  </a:rPr>
                  <a:t>Approximate IFs for GLMs can be retrieved easily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Solve the weighted score function iteratively to estimate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se the sandwich variance estimator from Lumley et al. (2017)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D06D4-BE11-CF78-60B2-99EC01E70F51}"/>
                  </a:ext>
                </a:extLst>
              </p:cNvPr>
              <p:cNvSpPr txBox="1"/>
              <p:nvPr/>
            </p:nvSpPr>
            <p:spPr>
              <a:xfrm>
                <a:off x="2920213" y="3628949"/>
                <a:ext cx="5488062" cy="1340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5D06D4-BE11-CF78-60B2-99EC01E70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13" y="3628949"/>
                <a:ext cx="5488062" cy="1340239"/>
              </a:xfrm>
              <a:prstGeom prst="rect">
                <a:avLst/>
              </a:prstGeom>
              <a:blipFill>
                <a:blip r:embed="rId4"/>
                <a:stretch>
                  <a:fillRect l="-15704" t="-103738" b="-1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3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are a key aspect of the theory of GR for estimating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Lumley and Scott (2017) details the definitions of IFs for GLMs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Oh et al. (2019) details the definition of the IFs for Cox models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Breslow et al. (2009) showed that since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error-free cohort regression estimate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the true population totals are optimal auxiliary variable in GR estimation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the optimal auxiliary variable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Not observed for error-prone EHR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781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21824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Breslow et al. (2009), Lumley (2010), and Oh et al. (2019) have used the error-prone full cohort IFs as auxiliary variables for GR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Breslow et al. (2009) showed via simulations from repeated sampling of the National Wilms Tumor Study that the GR estimator is approximately unbiased and more efficient than IPW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efficiency of the GR estimator depends on the correlation between the auxiliary raking variables and the parameter of estimation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Error-prone IFs can be highly correlated with the true influence functions under low to moderate levels of measurement error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84816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MI IFs from the target regression can be used as auxiliary variables </a:t>
                </a:r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Impute records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this regression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Eligibility criteria needs to be applied to the imputed records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Combine GR estimates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their variances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Han (2016) showed that consistency does not rely on a correctly specified imputation model for design-based estimators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Oh et al. (2019) did not find an appreciable improvement in performance for a survival outcome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censored event time for MI IFs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86456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Oh et al. (2019) simulations showed that scenarios with larger hazard ratios and more common events yielded the best performance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Oh et al. (2020) studied correlated errors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Error-prone IFs are inefficient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lower sensitivity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Constructed auxiliary variables that are more highly correlated with true population IFs 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Used fully conditional Bayesian MI to iteratively impute the error-prone variables and retrieve the MI IFs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Yielded higher relative efficiency compared to the IPW estimator and the GR estimator with error-prone IFs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219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01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1.1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3695877" cy="4617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Clinically relevant observational data is routinely collected in electronic health records (EHR)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Data extracted from EHR comes at a negligible cost but can be error prone, with correlated errors, e.g. date of lab value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EF04A7-98D4-647B-5FCA-BBE8A5F8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5" y="1183965"/>
            <a:ext cx="6741504" cy="4410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75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Oh et al. (2020) use MI IFs with the GR estimator to approximate optimal AIPW estimator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Provide realistic measurement error scenarios that involve dependencies and derived variables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Show that GR estimators under correct imputation and outcome specification yield the most efficient design-based estimator and are otherwise robust </a:t>
            </a: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Lumley et al. (2011) explain that the class of GR estimators include the most efficient AIPW estimators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GR estimators are asymptotically efficient among design-based estimators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64788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</a:rPr>
              <a:t>GR benefits: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</a:rPr>
              <a:t>Few assumptions and robust to the structure of the measurement error (Oh et al. 2019)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</a:rPr>
              <a:t>Auxiliary variables can be created from error-prone data models IFs or MI models IFs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Determining the better auxiliary variable can be assisted via simulation for a particular outcome and error setting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</a:rPr>
              <a:t>Can be applied to </a:t>
            </a:r>
            <a:r>
              <a:rPr lang="en-US" sz="2800" dirty="0">
                <a:solidFill>
                  <a:schemeClr val="tx1"/>
                </a:solidFill>
              </a:rPr>
              <a:t>survival, binary, count, and other outcomes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1725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6158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2.3 Generalized raking (GR)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Limitations of GR in practice: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Breslow et al. (2009) noted that Robins et al. (1994) showed that increasing the number of auxiliary variables used to calibrate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will never increase the asymptotic variance of the estimator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Simulations showed that convergence issues with many raking variables in the calibration algorithm can lead to larger standard errors in finite samples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Oh et al. (2019) </a:t>
                </a:r>
                <a:r>
                  <a:rPr lang="en-US" sz="2800" dirty="0">
                    <a:solidFill>
                      <a:schemeClr val="tx1"/>
                    </a:solidFill>
                  </a:rPr>
                  <a:t>noticed that bias (and efficiency) can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the specific validation subsample despite theory showing consistency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fewer events can lead to overfitting and finite sample issues in calibration convergence for larger number of raking variables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2747" r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2: </a:t>
            </a:r>
            <a:r>
              <a:rPr lang="en-US" sz="1600" dirty="0"/>
              <a:t>Statistical methods for measurement error correction – improved estimation and inference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154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5B0E-5731-66EF-22C8-986C5AF4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3466"/>
            <a:ext cx="10515600" cy="1566057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3: Kaposi’s sarcoma in HIV clinic databases</a:t>
            </a:r>
            <a:br>
              <a:rPr lang="en-US" dirty="0"/>
            </a:br>
            <a:r>
              <a:rPr lang="en-US" sz="3100" dirty="0"/>
              <a:t>Application and complexities.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85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3.1 KS study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2029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Complexities arose in practice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~270,000 patients in phase I with thousands of missing CD4 values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~1,000 patients in phase II with hundreds of missing CD4 values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Error prone inclusion criteria and outcome: enrollment date, death date, KS indictor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100" dirty="0">
                <a:solidFill>
                  <a:schemeClr val="tx1"/>
                </a:solidFill>
              </a:rPr>
              <a:t>Workflow for GR iterates this process for each imputed dataset</a:t>
            </a: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3: </a:t>
            </a:r>
            <a:r>
              <a:rPr lang="en-US" sz="1600" dirty="0"/>
              <a:t>Kaposi’s sarcoma in HIV clinic databases - application and complexities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82CB4-5BE2-5B3C-9F29-A3CA93B607BA}"/>
              </a:ext>
            </a:extLst>
          </p:cNvPr>
          <p:cNvSpPr txBox="1"/>
          <p:nvPr/>
        </p:nvSpPr>
        <p:spPr>
          <a:xfrm>
            <a:off x="5654326" y="3833569"/>
            <a:ext cx="1614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Expand dataset from patient to patient–months with imputed dates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4513F8-E3B7-F80F-F4CF-0027742BB959}"/>
              </a:ext>
            </a:extLst>
          </p:cNvPr>
          <p:cNvSpPr txBox="1"/>
          <p:nvPr/>
        </p:nvSpPr>
        <p:spPr>
          <a:xfrm>
            <a:off x="9991976" y="5033118"/>
            <a:ext cx="154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survey</a:t>
            </a:r>
            <a:r>
              <a:rPr lang="en-US" dirty="0"/>
              <a:t> package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0ADC9-7D4E-9CA4-C537-16E8492DB5BF}"/>
              </a:ext>
            </a:extLst>
          </p:cNvPr>
          <p:cNvSpPr txBox="1"/>
          <p:nvPr/>
        </p:nvSpPr>
        <p:spPr>
          <a:xfrm>
            <a:off x="2664105" y="3745449"/>
            <a:ext cx="1614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I</a:t>
            </a:r>
            <a:r>
              <a:rPr lang="en-US" sz="1400" dirty="0">
                <a:effectLst/>
              </a:rPr>
              <a:t>mpute indicator for whether patients with error-prone KS remain in the study 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C4F079-F77A-B1F7-317E-4F2DFD3F0074}"/>
              </a:ext>
            </a:extLst>
          </p:cNvPr>
          <p:cNvCxnSpPr>
            <a:cxnSpLocks/>
          </p:cNvCxnSpPr>
          <p:nvPr/>
        </p:nvCxnSpPr>
        <p:spPr>
          <a:xfrm>
            <a:off x="2237295" y="3746455"/>
            <a:ext cx="454168" cy="214438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1DD623-E41A-2271-278E-807ECF2C6E97}"/>
              </a:ext>
            </a:extLst>
          </p:cNvPr>
          <p:cNvSpPr txBox="1"/>
          <p:nvPr/>
        </p:nvSpPr>
        <p:spPr>
          <a:xfrm>
            <a:off x="4495089" y="3377176"/>
            <a:ext cx="1614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I</a:t>
            </a:r>
            <a:r>
              <a:rPr lang="en-US" sz="1400" dirty="0">
                <a:effectLst/>
              </a:rPr>
              <a:t>mpute date variables 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3C362-FAFE-8A75-212F-5ABEE0B0A49E}"/>
              </a:ext>
            </a:extLst>
          </p:cNvPr>
          <p:cNvSpPr txBox="1"/>
          <p:nvPr/>
        </p:nvSpPr>
        <p:spPr>
          <a:xfrm>
            <a:off x="7462618" y="3308124"/>
            <a:ext cx="1614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Observed CD4 values are added to patient-months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588DF-E230-84C7-1EBB-4CE4E88C0D2B}"/>
              </a:ext>
            </a:extLst>
          </p:cNvPr>
          <p:cNvSpPr txBox="1"/>
          <p:nvPr/>
        </p:nvSpPr>
        <p:spPr>
          <a:xfrm>
            <a:off x="832064" y="3359840"/>
            <a:ext cx="1614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Combine phase I and phase II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2733D-479F-2026-56CC-73BC32E6C24D}"/>
              </a:ext>
            </a:extLst>
          </p:cNvPr>
          <p:cNvSpPr txBox="1"/>
          <p:nvPr/>
        </p:nvSpPr>
        <p:spPr>
          <a:xfrm>
            <a:off x="2664659" y="5463954"/>
            <a:ext cx="165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Impute death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26A1D-7A05-00A0-FA4A-39DC90914901}"/>
              </a:ext>
            </a:extLst>
          </p:cNvPr>
          <p:cNvSpPr txBox="1"/>
          <p:nvPr/>
        </p:nvSpPr>
        <p:spPr>
          <a:xfrm>
            <a:off x="1075998" y="4610522"/>
            <a:ext cx="146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Impute covariates &amp; impute KS indicator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A897A-E86E-4637-62C6-41E9EC9EF2EA}"/>
              </a:ext>
            </a:extLst>
          </p:cNvPr>
          <p:cNvSpPr txBox="1"/>
          <p:nvPr/>
        </p:nvSpPr>
        <p:spPr>
          <a:xfrm>
            <a:off x="9307045" y="3887632"/>
            <a:ext cx="146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Impute for phase I and phase II CD4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DCFB5-045C-C889-4E91-A5A450223296}"/>
              </a:ext>
            </a:extLst>
          </p:cNvPr>
          <p:cNvSpPr txBox="1"/>
          <p:nvPr/>
        </p:nvSpPr>
        <p:spPr>
          <a:xfrm>
            <a:off x="4422600" y="5099495"/>
            <a:ext cx="146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Calculate IFs from fully MI datasets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164A11-693B-87F9-29AF-C328CCCFD082}"/>
                  </a:ext>
                </a:extLst>
              </p:cNvPr>
              <p:cNvSpPr txBox="1"/>
              <p:nvPr/>
            </p:nvSpPr>
            <p:spPr>
              <a:xfrm>
                <a:off x="6228290" y="5330236"/>
                <a:ext cx="1213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Calibrate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164A11-693B-87F9-29AF-C328CCCFD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90" y="5330236"/>
                <a:ext cx="1213855" cy="52322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1B4F571-6D7B-78C9-DEC4-B81BDD860E98}"/>
              </a:ext>
            </a:extLst>
          </p:cNvPr>
          <p:cNvSpPr txBox="1"/>
          <p:nvPr/>
        </p:nvSpPr>
        <p:spPr>
          <a:xfrm>
            <a:off x="7692994" y="5047711"/>
            <a:ext cx="1656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Iteratively solve the weighted score functions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CE6961-6AA1-4666-D4BF-333E16321039}"/>
              </a:ext>
            </a:extLst>
          </p:cNvPr>
          <p:cNvCxnSpPr>
            <a:cxnSpLocks/>
          </p:cNvCxnSpPr>
          <p:nvPr/>
        </p:nvCxnSpPr>
        <p:spPr>
          <a:xfrm>
            <a:off x="2424420" y="5380415"/>
            <a:ext cx="461535" cy="214438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476CC3-D14A-54F2-335A-9451722DBF04}"/>
              </a:ext>
            </a:extLst>
          </p:cNvPr>
          <p:cNvCxnSpPr>
            <a:cxnSpLocks/>
          </p:cNvCxnSpPr>
          <p:nvPr/>
        </p:nvCxnSpPr>
        <p:spPr>
          <a:xfrm flipV="1">
            <a:off x="4014908" y="3746479"/>
            <a:ext cx="457677" cy="161015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E62BD0-4ABE-3E00-9D94-63F04C4D8A4A}"/>
              </a:ext>
            </a:extLst>
          </p:cNvPr>
          <p:cNvCxnSpPr>
            <a:cxnSpLocks/>
          </p:cNvCxnSpPr>
          <p:nvPr/>
        </p:nvCxnSpPr>
        <p:spPr>
          <a:xfrm>
            <a:off x="5399111" y="3759955"/>
            <a:ext cx="454168" cy="214438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6F2254-5A92-98D1-CAF4-95F05D4E742B}"/>
              </a:ext>
            </a:extLst>
          </p:cNvPr>
          <p:cNvCxnSpPr>
            <a:cxnSpLocks/>
          </p:cNvCxnSpPr>
          <p:nvPr/>
        </p:nvCxnSpPr>
        <p:spPr>
          <a:xfrm flipV="1">
            <a:off x="7084130" y="3852579"/>
            <a:ext cx="457677" cy="161015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6F7ECA-1F47-ACF8-A902-CDC6081531A3}"/>
              </a:ext>
            </a:extLst>
          </p:cNvPr>
          <p:cNvCxnSpPr>
            <a:cxnSpLocks/>
          </p:cNvCxnSpPr>
          <p:nvPr/>
        </p:nvCxnSpPr>
        <p:spPr>
          <a:xfrm>
            <a:off x="8919745" y="3831330"/>
            <a:ext cx="454168" cy="214438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EBE14E-4D55-D910-F47A-D232DBD99754}"/>
              </a:ext>
            </a:extLst>
          </p:cNvPr>
          <p:cNvCxnSpPr>
            <a:cxnSpLocks/>
          </p:cNvCxnSpPr>
          <p:nvPr/>
        </p:nvCxnSpPr>
        <p:spPr>
          <a:xfrm flipV="1">
            <a:off x="4109434" y="5415161"/>
            <a:ext cx="457677" cy="161015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E534A0-CBCC-90E2-C1E1-64FFB201ABE0}"/>
              </a:ext>
            </a:extLst>
          </p:cNvPr>
          <p:cNvCxnSpPr>
            <a:cxnSpLocks/>
          </p:cNvCxnSpPr>
          <p:nvPr/>
        </p:nvCxnSpPr>
        <p:spPr>
          <a:xfrm>
            <a:off x="5736703" y="5347615"/>
            <a:ext cx="454168" cy="214438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D202EC8-DE8F-2B0A-150F-E009B94CFC92}"/>
              </a:ext>
            </a:extLst>
          </p:cNvPr>
          <p:cNvCxnSpPr>
            <a:cxnSpLocks/>
          </p:cNvCxnSpPr>
          <p:nvPr/>
        </p:nvCxnSpPr>
        <p:spPr>
          <a:xfrm flipV="1">
            <a:off x="7352277" y="5370789"/>
            <a:ext cx="457677" cy="161015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78C8D1-1E68-EC3B-CDF0-F89A396D2685}"/>
              </a:ext>
            </a:extLst>
          </p:cNvPr>
          <p:cNvCxnSpPr>
            <a:cxnSpLocks/>
          </p:cNvCxnSpPr>
          <p:nvPr/>
        </p:nvCxnSpPr>
        <p:spPr>
          <a:xfrm flipV="1">
            <a:off x="10718584" y="3864156"/>
            <a:ext cx="457677" cy="161015"/>
          </a:xfrm>
          <a:prstGeom prst="straightConnector1">
            <a:avLst/>
          </a:prstGeom>
          <a:ln w="355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1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3.2 Example results for incidence of KS (in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3: </a:t>
            </a:r>
            <a:r>
              <a:rPr lang="en-US" sz="1600" dirty="0"/>
              <a:t>Kaposi’s sarcoma in HIV clinic databases - application and complexities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CFDF3-83FA-2EFA-4A02-14AD0DB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45" y="991731"/>
            <a:ext cx="7700525" cy="51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8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3.3 Discussion and next steps for the KS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Conclusions may differ based on the choice of analysis when using error-prone routinely collected data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Assumptions of these methods differ and should be carefully considered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MI or GR methods recognize data quality uncertainty and incorporate error-prone data to improve efficiency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Use restricted cubic splines for continuous predictors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Continue thinking about issues with eligibility criteria by analysis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3: </a:t>
            </a:r>
            <a:r>
              <a:rPr lang="en-US" sz="1600" dirty="0"/>
              <a:t>Kaposi’s sarcoma in HIV clinic databases - application and complexities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34286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5B0E-5731-66EF-22C8-986C5AF4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3466"/>
            <a:ext cx="10515600" cy="1566057"/>
          </a:xfrm>
        </p:spPr>
        <p:txBody>
          <a:bodyPr>
            <a:normAutofit/>
          </a:bodyPr>
          <a:lstStyle/>
          <a:p>
            <a:r>
              <a:rPr lang="en-US" dirty="0"/>
              <a:t>Section 4: Future work</a:t>
            </a:r>
            <a:br>
              <a:rPr lang="en-US" dirty="0"/>
            </a:br>
            <a:r>
              <a:rPr lang="en-US" sz="3100" dirty="0"/>
              <a:t>Issues in eligibility criteria.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1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4.1 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Error-prone eligibility criteria has been an issue in the KS study with using GR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analysis cohort are not necessarily a subset of the error-prone analysis cohort or the MI analysis cohort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Naïve IFs: patients excluded in the error-prone analysis cohort are found to meet the eligibility criteria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(controls to cases)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MI IFs: patients excluded in the fully imputed MI analysis cohort meet the eligibility criteria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1042" t="-1374" r="-2083" b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Section 4: Future work - issues in eligibility criteria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57642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4.1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Explore the GR estimator in the setting of error-prone eligibility criteria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Simulation study to understand the impact of differing levels of PPV and NPV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Study differences in performance between using the average of the IFs from MI datasets and combining the GR estimates from MI datasets IFs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Study these issues to compare the performance of naïve IFs vs. MI IFs in GR</a:t>
            </a: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78AE99-6633-A816-276A-5ACEFB64D4BB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Section 4: Future work - issues in eligibility criteria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8756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1.1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Error-prone and missing data is common in observational studies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Several studies have explored the quality of HIV observational clinic data and have demonstrated the importance of data quality audits in obtaining accurate study findings  (</a:t>
            </a:r>
            <a:r>
              <a:rPr lang="en-US" sz="2600" dirty="0" err="1">
                <a:solidFill>
                  <a:schemeClr val="tx1"/>
                </a:solidFill>
              </a:rPr>
              <a:t>Kiragga</a:t>
            </a:r>
            <a:r>
              <a:rPr lang="en-US" sz="2600" dirty="0">
                <a:solidFill>
                  <a:schemeClr val="tx1"/>
                </a:solidFill>
              </a:rPr>
              <a:t> et al., 2011; </a:t>
            </a:r>
            <a:r>
              <a:rPr lang="en-US" sz="2600" dirty="0" err="1">
                <a:solidFill>
                  <a:schemeClr val="tx1"/>
                </a:solidFill>
              </a:rPr>
              <a:t>Duda</a:t>
            </a:r>
            <a:r>
              <a:rPr lang="en-US" sz="2600" dirty="0">
                <a:solidFill>
                  <a:schemeClr val="tx1"/>
                </a:solidFill>
              </a:rPr>
              <a:t> et al., 2012; </a:t>
            </a:r>
            <a:r>
              <a:rPr lang="en-US" sz="2600" dirty="0" err="1">
                <a:solidFill>
                  <a:schemeClr val="tx1"/>
                </a:solidFill>
              </a:rPr>
              <a:t>Mphatswe</a:t>
            </a:r>
            <a:r>
              <a:rPr lang="en-US" sz="2600" dirty="0">
                <a:solidFill>
                  <a:schemeClr val="tx1"/>
                </a:solidFill>
              </a:rPr>
              <a:t> et al., 2012; </a:t>
            </a:r>
            <a:r>
              <a:rPr lang="en-US" sz="2600" dirty="0" err="1">
                <a:solidFill>
                  <a:schemeClr val="tx1"/>
                </a:solidFill>
              </a:rPr>
              <a:t>Giganti</a:t>
            </a:r>
            <a:r>
              <a:rPr lang="en-US" sz="2600" dirty="0">
                <a:solidFill>
                  <a:schemeClr val="tx1"/>
                </a:solidFill>
              </a:rPr>
              <a:t> et al., 2019; </a:t>
            </a:r>
            <a:r>
              <a:rPr lang="en-US" sz="2600" dirty="0" err="1">
                <a:solidFill>
                  <a:schemeClr val="tx1"/>
                </a:solidFill>
              </a:rPr>
              <a:t>Lotspeich</a:t>
            </a:r>
            <a:r>
              <a:rPr lang="en-US" sz="2600" dirty="0">
                <a:solidFill>
                  <a:schemeClr val="tx1"/>
                </a:solidFill>
              </a:rPr>
              <a:t> et al., 2020)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There are errors in all but one of the analysis variables in our study of Kaposi’s sarcoma (KS)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</p:spTree>
    <p:extLst>
      <p:ext uri="{BB962C8B-B14F-4D97-AF65-F5344CB8AC3E}">
        <p14:creationId xmlns:p14="http://schemas.microsoft.com/office/powerpoint/2010/main" val="1093736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CA25-4575-8557-2A39-B236E436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89" y="2255997"/>
            <a:ext cx="10515600" cy="2852737"/>
          </a:xfrm>
        </p:spPr>
        <p:txBody>
          <a:bodyPr>
            <a:normAutofit/>
          </a:bodyPr>
          <a:lstStyle/>
          <a:p>
            <a:br>
              <a:rPr lang="en-US" sz="6600" dirty="0"/>
            </a:br>
            <a:br>
              <a:rPr lang="en-US" sz="6600" dirty="0"/>
            </a:br>
            <a:r>
              <a:rPr lang="en-US" sz="64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80B70-51B1-2733-B18C-7287879D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Quizzical burrowing owl looking forward">
            <a:extLst>
              <a:ext uri="{FF2B5EF4-FFF2-40B4-BE49-F238E27FC236}">
                <a16:creationId xmlns:a16="http://schemas.microsoft.com/office/drawing/2014/main" id="{F69F0655-E577-4C1E-F9C9-2E40ED62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63" y="332880"/>
            <a:ext cx="4662465" cy="3237317"/>
          </a:xfrm>
          <a:prstGeom prst="rect">
            <a:avLst/>
          </a:prstGeom>
        </p:spPr>
      </p:pic>
      <p:pic>
        <p:nvPicPr>
          <p:cNvPr id="9" name="Picture 8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A16854F2-1BC1-869F-6066-330D3DD4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74" y="2686084"/>
            <a:ext cx="4437414" cy="29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87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E9E08-6639-51B0-B615-52EBAF1D84D8}"/>
              </a:ext>
            </a:extLst>
          </p:cNvPr>
          <p:cNvSpPr txBox="1"/>
          <p:nvPr/>
        </p:nvSpPr>
        <p:spPr>
          <a:xfrm>
            <a:off x="694944" y="1016652"/>
            <a:ext cx="1008402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</a:rPr>
              <a:t>Amorim G, Tao R,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Lotspeich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S, Shaw PA, Lumley T, Shepherd BE. Two-Phase Sampling Designs for Data Validation in Settings with Covariate Measurement Error and Continuous Outcome. J R Stat Soc Ser A Stat Soc. 2021 Oct;184(4):1368-1389.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: 10.1111/rssa.12689.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Epub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2021 Apr 15. PMID: 34975235; PMCID: PMC8715909.</a:t>
            </a:r>
          </a:p>
          <a:p>
            <a:endParaRPr lang="en-US" sz="1100" dirty="0">
              <a:solidFill>
                <a:srgbClr val="212121"/>
              </a:solidFill>
            </a:endParaRPr>
          </a:p>
          <a:p>
            <a:r>
              <a:rPr lang="en-US" sz="1100" b="0" i="0" dirty="0">
                <a:solidFill>
                  <a:srgbClr val="212121"/>
                </a:solidFill>
                <a:effectLst/>
              </a:rPr>
              <a:t>Binder DA. On the variances of asymptotically normal estimators from complex surveys. International Statistical Review. Published online 1983. doi:10.2307/1402588 </a:t>
            </a:r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r>
              <a:rPr lang="en-US" sz="1100" b="0" i="0" dirty="0">
                <a:solidFill>
                  <a:srgbClr val="212121"/>
                </a:solidFill>
                <a:effectLst/>
              </a:rPr>
              <a:t>Binder DA. Fitting Cox’s proportional hazards models from survey data.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Biometrika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. Published online 1992. doi:10.1093/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biomet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/79.1.139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pPr>
              <a:defRPr/>
            </a:pPr>
            <a:r>
              <a:rPr lang="en-US" sz="1100" b="0" i="0" dirty="0">
                <a:solidFill>
                  <a:srgbClr val="212121"/>
                </a:solidFill>
                <a:effectLst/>
              </a:rPr>
              <a:t>Breslow NE, Lumley T, Ballantyne CM, Chambless LE, Kulich M. Using the whole cohort in the analysis of case-cohort data. Am J Epidemiol. 2009 Jun 1;169(11):1398-405.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: 10.1093/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aje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/kwp055.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Epub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2009 Apr 8. PMID: 19357328; PMCID: PMC2768499. 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Cole SR, Chu H, Greenland S. Multiple-imputation for measurement-error correction. International Journal of Epidemiology. Published online 2006. doi:10.1093/</a:t>
            </a:r>
            <a:r>
              <a:rPr lang="en-US" sz="1100" dirty="0" err="1"/>
              <a:t>ije</a:t>
            </a:r>
            <a:r>
              <a:rPr lang="en-US" sz="1100" dirty="0"/>
              <a:t>/dyl097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pPr>
              <a:defRPr/>
            </a:pPr>
            <a:r>
              <a:rPr lang="en-US" sz="1100" dirty="0"/>
              <a:t>Deville JC, </a:t>
            </a:r>
            <a:r>
              <a:rPr lang="en-US" sz="1100" dirty="0" err="1"/>
              <a:t>Särndal</a:t>
            </a:r>
            <a:r>
              <a:rPr lang="en-US" sz="1100" dirty="0"/>
              <a:t> CE. Calibration estimators in survey sampling. J Am Stat Assoc. 1992;87(418):376–382.</a:t>
            </a:r>
            <a:endParaRPr lang="en-US" sz="11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r>
              <a:rPr lang="en-US" sz="1100" dirty="0" err="1">
                <a:effectLst/>
              </a:rPr>
              <a:t>Duda</a:t>
            </a:r>
            <a:r>
              <a:rPr lang="en-US" sz="1100" dirty="0">
                <a:effectLst/>
              </a:rPr>
              <a:t>, S. N., Shepherd, B. E., Gadd, C. S., </a:t>
            </a:r>
            <a:r>
              <a:rPr lang="en-US" sz="1100" dirty="0" err="1">
                <a:effectLst/>
              </a:rPr>
              <a:t>Masys</a:t>
            </a:r>
            <a:r>
              <a:rPr lang="en-US" sz="1100" dirty="0">
                <a:effectLst/>
              </a:rPr>
              <a:t>, D. R., and McGowan, C. C. (2012). Measuring the Quality of Observational Study Data in an International HIV Research Network. </a:t>
            </a:r>
            <a:r>
              <a:rPr lang="en-US" sz="1100" i="1" dirty="0" err="1">
                <a:effectLst/>
              </a:rPr>
              <a:t>PLoS</a:t>
            </a:r>
            <a:r>
              <a:rPr lang="en-US" sz="1100" i="1" dirty="0">
                <a:effectLst/>
              </a:rPr>
              <a:t> One</a:t>
            </a:r>
            <a:r>
              <a:rPr lang="en-US" sz="1100" dirty="0">
                <a:effectLst/>
              </a:rPr>
              <a:t>. 7(4): e33908. DOI: 10.1371/journal.pone.0033908.</a:t>
            </a:r>
          </a:p>
          <a:p>
            <a:endParaRPr lang="en-US" sz="1100" dirty="0"/>
          </a:p>
          <a:p>
            <a:pPr>
              <a:defRPr/>
            </a:pPr>
            <a:r>
              <a:rPr lang="en-US" sz="1100" dirty="0"/>
              <a:t>Edwards JK, Cole SR, </a:t>
            </a:r>
            <a:r>
              <a:rPr lang="en-US" sz="1100" dirty="0" err="1"/>
              <a:t>Troester</a:t>
            </a:r>
            <a:r>
              <a:rPr lang="en-US" sz="1100" dirty="0"/>
              <a:t> MA, Richardson DB. Accounting for Misclassified Outcomes in Binary Regression Models Using Multiple Imputation With Internal Validation Data. American Journal of Epidemiology. Published online 2013. doi:10.1093/</a:t>
            </a:r>
            <a:r>
              <a:rPr lang="en-US" sz="1100" dirty="0" err="1"/>
              <a:t>aje</a:t>
            </a:r>
            <a:r>
              <a:rPr lang="en-US" sz="1100" dirty="0"/>
              <a:t>/kws340 </a:t>
            </a:r>
          </a:p>
          <a:p>
            <a:pPr>
              <a:defRPr/>
            </a:pPr>
            <a:endParaRPr lang="en-US" sz="1100" dirty="0"/>
          </a:p>
          <a:p>
            <a:r>
              <a:rPr lang="en-US" sz="1100" dirty="0" err="1">
                <a:effectLst/>
              </a:rPr>
              <a:t>Giganti</a:t>
            </a:r>
            <a:r>
              <a:rPr lang="en-US" sz="1100" dirty="0">
                <a:effectLst/>
              </a:rPr>
              <a:t>, M. J., Shepherd, B. E., Caro-Vega, Y., Luz, P. M., </a:t>
            </a:r>
            <a:r>
              <a:rPr lang="en-US" sz="1100" dirty="0" err="1">
                <a:effectLst/>
              </a:rPr>
              <a:t>Rebeiro</a:t>
            </a:r>
            <a:r>
              <a:rPr lang="en-US" sz="1100" dirty="0">
                <a:effectLst/>
              </a:rPr>
              <a:t>, P. F., Maia, M., </a:t>
            </a:r>
            <a:r>
              <a:rPr lang="en-US" sz="1100" dirty="0" err="1">
                <a:effectLst/>
              </a:rPr>
              <a:t>Julmiste</a:t>
            </a:r>
            <a:r>
              <a:rPr lang="en-US" sz="1100" dirty="0">
                <a:effectLst/>
              </a:rPr>
              <a:t>, G., Cortes, C., McGowan, C. C. and </a:t>
            </a:r>
            <a:r>
              <a:rPr lang="en-US" sz="1100" dirty="0" err="1">
                <a:effectLst/>
              </a:rPr>
              <a:t>Duda</a:t>
            </a:r>
            <a:r>
              <a:rPr lang="en-US" sz="1100" dirty="0">
                <a:effectLst/>
              </a:rPr>
              <a:t>, S. N. (2019), The impact  of data quality and source data verification on epidemiologic inference: a practical application using HIV observational data, </a:t>
            </a:r>
            <a:r>
              <a:rPr lang="en-US" sz="1100" i="1" dirty="0">
                <a:effectLst/>
              </a:rPr>
              <a:t>BMC Public Health </a:t>
            </a:r>
            <a:r>
              <a:rPr lang="en-US" sz="1100" b="1" dirty="0">
                <a:effectLst/>
              </a:rPr>
              <a:t>19</a:t>
            </a:r>
            <a:r>
              <a:rPr lang="en-US" sz="1100" dirty="0">
                <a:effectLst/>
              </a:rPr>
              <a:t>(1), 1748. </a:t>
            </a:r>
            <a:endParaRPr lang="en-US" sz="1100" dirty="0"/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r>
              <a:rPr lang="en-US" sz="1100" b="0" i="0" dirty="0" err="1">
                <a:solidFill>
                  <a:srgbClr val="212121"/>
                </a:solidFill>
                <a:effectLst/>
              </a:rPr>
              <a:t>Giganti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MJ, Shaw PA, Chen G,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Bebawy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SS, Turner MM, Sterling TR, Shepherd BE. ACCOUNTING FOR DEPENDENT ERRORS IN PREDICTORS AND TIME-TO-EVENT OUTCOMES USING ELECTRONIC HEALTH RECORDS, VALIDATION SAMPLES, AND MULTIPLE IMPUTATION. Ann Appl Stat. 2020 Jun;14(2):1045-1061.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: 10.1214/20-aoas1343.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Epub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2020 Jun 29. PMID: 32999698; PMCID: PMC7523695.</a:t>
            </a:r>
            <a:endParaRPr lang="en-US" sz="1100" dirty="0">
              <a:solidFill>
                <a:srgbClr val="212121"/>
              </a:solidFill>
            </a:endParaRPr>
          </a:p>
          <a:p>
            <a:br>
              <a:rPr lang="en-US" sz="1100" b="0" i="0" dirty="0">
                <a:solidFill>
                  <a:srgbClr val="212121"/>
                </a:solidFill>
                <a:effectLst/>
              </a:rPr>
            </a:br>
            <a:r>
              <a:rPr lang="en-US" sz="1100" b="0" i="0" dirty="0" err="1">
                <a:solidFill>
                  <a:srgbClr val="212121"/>
                </a:solidFill>
                <a:effectLst/>
              </a:rPr>
              <a:t>Giganti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MJ, Shepherd BE. Multiple-Imputation Variance Estimation in Studies With Missing or Misclassified Inclusion Criteria. Am J Epidemiol. 2020 Dec 1;189(12):1628-1632.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: 10.1093/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aje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/kwaa153. PMID: 32685964; PMCID: PMC7705600.</a:t>
            </a:r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233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E9E08-6639-51B0-B615-52EBAF1D84D8}"/>
              </a:ext>
            </a:extLst>
          </p:cNvPr>
          <p:cNvSpPr txBox="1"/>
          <p:nvPr/>
        </p:nvSpPr>
        <p:spPr>
          <a:xfrm>
            <a:off x="698779" y="1029273"/>
            <a:ext cx="10084020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</a:rPr>
              <a:t>Han P. Combining inverse probability weighting and multiple imputation to improve robustness of estimation. Scandinavian Journal of Statistics. 2016;43(1):246-260. doi:10.1111/sjos.12177 </a:t>
            </a:r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r>
              <a:rPr lang="en-US" sz="1100" b="0" i="0" dirty="0">
                <a:solidFill>
                  <a:srgbClr val="212121"/>
                </a:solidFill>
                <a:effectLst/>
              </a:rPr>
              <a:t>Horvitz DG, Thompson DJ. A generalization of sampling without replacement from a fi-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nite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universe. Journal of the American Statistical Association. Published online 1952. doi:10.1080/01621459.1952.10483446 </a:t>
            </a:r>
          </a:p>
          <a:p>
            <a:endParaRPr lang="en-US" sz="1100" dirty="0"/>
          </a:p>
          <a:p>
            <a:r>
              <a:rPr lang="en-US" sz="1100" dirty="0">
                <a:effectLst/>
              </a:rPr>
              <a:t>Keogh, R. H., Shaw, P. A., Gustafson, P., Carroll, R. J., </a:t>
            </a:r>
            <a:r>
              <a:rPr lang="en-US" sz="1100" dirty="0" err="1">
                <a:effectLst/>
              </a:rPr>
              <a:t>Deffner</a:t>
            </a:r>
            <a:r>
              <a:rPr lang="en-US" sz="1100" dirty="0">
                <a:effectLst/>
              </a:rPr>
              <a:t>, V., Dodd, K. W., </a:t>
            </a:r>
            <a:r>
              <a:rPr lang="en-US" sz="1100" dirty="0" err="1">
                <a:effectLst/>
              </a:rPr>
              <a:t>Küchenhoff</a:t>
            </a:r>
            <a:r>
              <a:rPr lang="en-US" sz="1100" dirty="0">
                <a:effectLst/>
              </a:rPr>
              <a:t>, H., </a:t>
            </a:r>
            <a:r>
              <a:rPr lang="en-US" sz="1100" dirty="0" err="1">
                <a:effectLst/>
              </a:rPr>
              <a:t>Tooze</a:t>
            </a:r>
            <a:r>
              <a:rPr lang="en-US" sz="1100" dirty="0">
                <a:effectLst/>
              </a:rPr>
              <a:t>, J. A., Wallace, M. P., Kipnis, V. and Freedman, L. S. (2020), STRATOS guidance document on measurement error and misclassification of variables in observational epidemiology: Part 1—Basic theory and simple methods of adjustment, </a:t>
            </a:r>
            <a:r>
              <a:rPr lang="en-US" sz="1100" i="1" dirty="0">
                <a:effectLst/>
              </a:rPr>
              <a:t>Statistics in Medicine </a:t>
            </a:r>
            <a:r>
              <a:rPr lang="en-US" sz="1100" b="1" dirty="0">
                <a:effectLst/>
              </a:rPr>
              <a:t>39</a:t>
            </a:r>
            <a:r>
              <a:rPr lang="en-US" sz="1100" dirty="0">
                <a:effectLst/>
              </a:rPr>
              <a:t>(16), 2197–2231. </a:t>
            </a:r>
            <a:endParaRPr lang="en-US" sz="1100" dirty="0"/>
          </a:p>
          <a:p>
            <a:r>
              <a:rPr lang="en-US" sz="1100" dirty="0">
                <a:effectLst/>
              </a:rPr>
              <a:t> </a:t>
            </a:r>
          </a:p>
          <a:p>
            <a:pPr>
              <a:defRPr/>
            </a:pPr>
            <a:r>
              <a:rPr lang="en-US" sz="1100" b="0" i="0" dirty="0" err="1">
                <a:solidFill>
                  <a:srgbClr val="212121"/>
                </a:solidFill>
                <a:effectLst/>
              </a:rPr>
              <a:t>Kiragga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AN,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Castelnuovo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B, Schaefer P,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Muwonge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 T, Easterbrook PJ. Quality of data collection in a large HIV observational clinic database in sub-Saharan Africa: implications for clinical research and audit of care. J Int AIDS Soc. 2011 Jan 20;14:3. </a:t>
            </a:r>
            <a:r>
              <a:rPr lang="en-US" sz="1100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</a:rPr>
              <a:t>: 10.1186/1758-2652-14-3. PMID: 21251327; PMCID: PMC3037294.</a:t>
            </a:r>
          </a:p>
          <a:p>
            <a:pPr>
              <a:defRPr/>
            </a:pPr>
            <a:endParaRPr lang="en-US" sz="1100" dirty="0">
              <a:solidFill>
                <a:srgbClr val="212121"/>
              </a:solidFill>
            </a:endParaRPr>
          </a:p>
          <a:p>
            <a:pPr>
              <a:defRPr/>
            </a:pPr>
            <a:r>
              <a:rPr lang="en-US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Little RJ, Rubin DB. </a:t>
            </a:r>
            <a:r>
              <a:rPr lang="en-US" sz="1100" i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Statistical Analysis with Missing Data</a:t>
            </a:r>
            <a:r>
              <a:rPr lang="en-US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 3</a:t>
            </a:r>
            <a:r>
              <a:rPr lang="en-US" sz="1100" baseline="30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Edition. Wiley, New York, 2002.</a:t>
            </a:r>
          </a:p>
          <a:p>
            <a:pPr>
              <a:defRPr/>
            </a:pPr>
            <a:endParaRPr lang="en-US" sz="11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Lotspeich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SC,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Giganti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MJ, Maia M, Vieira R, Machado DM, Succi RC, Ribeiro S, Pereira MS, Rodriguez MF,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Julmiste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G,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Luque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MT, Caro-Vega Y, Mejia F, Shepherd BE, McGowan CC,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Duda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SN. Self-audits as alternatives to travel-audits for improving data quality in the Caribbean, Central and South America network for HIV epidemiology. J Clin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Transl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Sci. 2019 Dec 26;4(2):125-132.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: 10.1017/cts.2019.442. PMID: 32313702; PMCID: PMC7159809.</a:t>
            </a:r>
          </a:p>
          <a:p>
            <a:pPr algn="l"/>
            <a:endParaRPr lang="en-US" sz="1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100" dirty="0">
                <a:effectLst/>
              </a:rPr>
              <a:t>Lumley, T. (2010). Complex Surveys: A Guide to Analysis Using R. </a:t>
            </a:r>
            <a:r>
              <a:rPr lang="en-US" sz="1100" i="1" dirty="0">
                <a:effectLst/>
              </a:rPr>
              <a:t>John Wiley and Sons</a:t>
            </a:r>
            <a:r>
              <a:rPr lang="en-US" sz="1100" dirty="0">
                <a:effectLst/>
              </a:rPr>
              <a:t>. </a:t>
            </a:r>
          </a:p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Lumley T, Shaw PA, Dai JY. Connections between Survey Calibration Estimators and </a:t>
            </a:r>
            <a:r>
              <a:rPr lang="en-US" sz="1100" dirty="0" err="1">
                <a:solidFill>
                  <a:srgbClr val="000000"/>
                </a:solidFill>
              </a:rPr>
              <a:t>Semipara</a:t>
            </a:r>
            <a:r>
              <a:rPr lang="en-US" sz="1100" dirty="0">
                <a:solidFill>
                  <a:srgbClr val="000000"/>
                </a:solidFill>
              </a:rPr>
              <a:t>- metric Models for Incomplete Data. International Statistical Review. Published online 2011. doi:10.1111/j.1751-5823.2011.00138.x</a:t>
            </a:r>
          </a:p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Lumley T, Scott A. Fitting Regression Models to Survey Data. Statistical Science. Published online 2017. doi:10.1214/16-sts605 </a:t>
            </a:r>
          </a:p>
          <a:p>
            <a:pPr>
              <a:defRPr/>
            </a:pPr>
            <a:endParaRPr lang="en-US" sz="1100" dirty="0"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Messer K, Natarajan L. Maximum likelihood, multiple imputation and regression calibration for measurement error adjustment. Statistics in Medicine. Published online 2008. doi:10.1002/sim.3458 </a:t>
            </a:r>
          </a:p>
          <a:p>
            <a:pPr>
              <a:defRPr/>
            </a:pPr>
            <a:endParaRPr lang="en-US" sz="1100" dirty="0"/>
          </a:p>
          <a:p>
            <a:pPr>
              <a:defRPr/>
            </a:pPr>
            <a:endParaRPr lang="en-US" sz="11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dirty="0">
              <a:solidFill>
                <a:srgbClr val="212121"/>
              </a:solidFill>
              <a:effectLst/>
            </a:endParaRPr>
          </a:p>
          <a:p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9378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7226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6" y="461589"/>
            <a:ext cx="9121693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F0643-0823-A57E-5DEA-88E66ABDE7F1}"/>
              </a:ext>
            </a:extLst>
          </p:cNvPr>
          <p:cNvSpPr txBox="1"/>
          <p:nvPr/>
        </p:nvSpPr>
        <p:spPr>
          <a:xfrm>
            <a:off x="694944" y="1033272"/>
            <a:ext cx="9929641" cy="4213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Mphatswe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W, Mate KS, Bennett B,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Ngidi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H, Reddy J, Barker PM, Rollins N. Improving public health information: a data quality intervention in KwaZulu-Natal, South Africa. Bull World Health Organ. 2012 Mar 1;90(3):176-82.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doi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: 10.2471/BLT.11.092759. </a:t>
            </a:r>
            <a:r>
              <a:rPr lang="en-US" sz="11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Epub</a:t>
            </a:r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2011 Dec 5. PMID: 22461712; PMCID: PMC3314204.</a:t>
            </a:r>
            <a:endParaRPr lang="en-US" sz="11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100" dirty="0" err="1">
                <a:solidFill>
                  <a:srgbClr val="000000"/>
                </a:solidFill>
              </a:rPr>
              <a:t>Neyman</a:t>
            </a:r>
            <a:r>
              <a:rPr lang="en-US" sz="1100" dirty="0">
                <a:solidFill>
                  <a:srgbClr val="000000"/>
                </a:solidFill>
              </a:rPr>
              <a:t> J. On the Two </a:t>
            </a:r>
            <a:r>
              <a:rPr lang="en-US" sz="1100" dirty="0" err="1">
                <a:solidFill>
                  <a:srgbClr val="000000"/>
                </a:solidFill>
              </a:rPr>
              <a:t>Dierent</a:t>
            </a:r>
            <a:r>
              <a:rPr lang="en-US" sz="1100" dirty="0">
                <a:solidFill>
                  <a:srgbClr val="000000"/>
                </a:solidFill>
              </a:rPr>
              <a:t> Aspects of the Representative Method: The Method of Stratified Sampling and the Method of Purposive Selection. Journal of the Royal Statistical Society. Published online 1934. doi:10.1007/978-1-4612-4380-9_12 </a:t>
            </a:r>
          </a:p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Oh EJ, Shepherd BE, Lumley T, Shaw PA. Raking and Regression Calibration: Methods to Address Bias from Correlated Covariate and Time-to-Event Error. </a:t>
            </a:r>
            <a:r>
              <a:rPr lang="en-US" sz="1100" i="1" dirty="0">
                <a:solidFill>
                  <a:srgbClr val="000000"/>
                </a:solidFill>
              </a:rPr>
              <a:t>Statistics in Medicine</a:t>
            </a:r>
            <a:r>
              <a:rPr lang="en-US" sz="1100" dirty="0">
                <a:solidFill>
                  <a:srgbClr val="000000"/>
                </a:solidFill>
              </a:rPr>
              <a:t>. Published online 2019. doi:10.1002/sim.8793 </a:t>
            </a:r>
          </a:p>
          <a:p>
            <a:endParaRPr lang="en-US" sz="1100" dirty="0">
              <a:effectLst/>
            </a:endParaRPr>
          </a:p>
          <a:p>
            <a:r>
              <a:rPr lang="en-US" sz="1100" dirty="0"/>
              <a:t>Oh E, Shepherd BE, Lumley T, Shaw PA. Improved Generalized Raking Estimators to Address Dependent Covariate and Failure-Time Outcome Error. Biometrical journal </a:t>
            </a:r>
            <a:r>
              <a:rPr lang="en-US" sz="1100" dirty="0" err="1"/>
              <a:t>Biometrische</a:t>
            </a:r>
            <a:r>
              <a:rPr lang="en-US" sz="1100" dirty="0"/>
              <a:t> </a:t>
            </a:r>
            <a:r>
              <a:rPr lang="en-US" sz="1100" dirty="0" err="1"/>
              <a:t>Zeitschrift</a:t>
            </a:r>
            <a:r>
              <a:rPr lang="en-US" sz="1100" dirty="0"/>
              <a:t>. Published online 2020. doi:10.1002/bimj.202000187 </a:t>
            </a:r>
          </a:p>
          <a:p>
            <a:endParaRPr lang="en-US" sz="1100" dirty="0">
              <a:effectLst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</a:rPr>
              <a:t>Robins, James M., and </a:t>
            </a:r>
            <a:r>
              <a:rPr lang="en-US" sz="1100" b="0" i="0" dirty="0" err="1">
                <a:solidFill>
                  <a:srgbClr val="000000"/>
                </a:solidFill>
                <a:effectLst/>
              </a:rPr>
              <a:t>Naisyin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 Wang. “Inference for Imputation Estimators.” </a:t>
            </a:r>
            <a:r>
              <a:rPr lang="en-US" sz="1100" b="0" i="1" dirty="0" err="1">
                <a:solidFill>
                  <a:srgbClr val="000000"/>
                </a:solidFill>
                <a:effectLst/>
              </a:rPr>
              <a:t>Biometrika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, vol. 87, no. 1, 2000, pp. 113–24. </a:t>
            </a:r>
            <a:r>
              <a:rPr lang="en-US" sz="1100" b="0" i="1" dirty="0">
                <a:solidFill>
                  <a:srgbClr val="000000"/>
                </a:solidFill>
                <a:effectLst/>
              </a:rPr>
              <a:t>JSTOR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, http://</a:t>
            </a:r>
            <a:r>
              <a:rPr lang="en-US" sz="1100" b="0" i="0" dirty="0" err="1">
                <a:solidFill>
                  <a:srgbClr val="000000"/>
                </a:solidFill>
                <a:effectLst/>
              </a:rPr>
              <a:t>www.jstor.org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/stable/2673565. Accessed 23 Jan. 2024.</a:t>
            </a:r>
          </a:p>
          <a:p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</a:rPr>
              <a:t>Robins, James M., et al. “Estimation of Regression Coefficients When Some Regressors Are Not Always Observed.” </a:t>
            </a:r>
            <a:r>
              <a:rPr lang="en-US" sz="1100" b="0" i="1" dirty="0">
                <a:solidFill>
                  <a:srgbClr val="000000"/>
                </a:solidFill>
                <a:effectLst/>
              </a:rPr>
              <a:t>Journal of the American Statistical Association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, vol. 89, no. 427, 1994, pp. 846–66. </a:t>
            </a:r>
            <a:r>
              <a:rPr lang="en-US" sz="1100" b="0" i="1" dirty="0">
                <a:solidFill>
                  <a:srgbClr val="000000"/>
                </a:solidFill>
                <a:effectLst/>
              </a:rPr>
              <a:t>JSTOR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, https://</a:t>
            </a:r>
            <a:r>
              <a:rPr lang="en-US" sz="1100" b="0" i="0" dirty="0" err="1">
                <a:solidFill>
                  <a:srgbClr val="000000"/>
                </a:solidFill>
                <a:effectLst/>
              </a:rPr>
              <a:t>doi.org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/10.2307/2290910. Accessed 21 Jan. 2024.</a:t>
            </a:r>
          </a:p>
          <a:p>
            <a:endParaRPr lang="en-US" sz="1100" b="0" i="0" dirty="0">
              <a:solidFill>
                <a:srgbClr val="21212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Shepherd BE, Shaw PA, Dodd LE. Using audit information to adjust parameter estimates for data errors in clinical trials. Clinical Trials. Published online 2012. doi:10.1177/1740774512450100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dirty="0">
              <a:solidFill>
                <a:srgbClr val="212121"/>
              </a:solidFill>
              <a:effectLst/>
            </a:endParaRPr>
          </a:p>
          <a:p>
            <a:pPr algn="l"/>
            <a:endParaRPr lang="en-US" sz="1100" dirty="0"/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0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1.2 KS study: table of data quality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77313-DC25-0B94-37CB-C4E85E59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9" y="1139113"/>
            <a:ext cx="10998121" cy="45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1.2 KS study: two-phase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Goal: use measurement error correction methods with the data from the two-phase design for the KS study to efficiently and accurately determine the factors associated with KS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DC841CB-F1CD-2E9B-F792-7D2814351661}"/>
              </a:ext>
            </a:extLst>
          </p:cNvPr>
          <p:cNvSpPr/>
          <p:nvPr/>
        </p:nvSpPr>
        <p:spPr>
          <a:xfrm>
            <a:off x="3620502" y="3117531"/>
            <a:ext cx="3729269" cy="2075305"/>
          </a:xfrm>
          <a:custGeom>
            <a:avLst/>
            <a:gdLst>
              <a:gd name="connsiteX0" fmla="*/ 1792186 w 3356291"/>
              <a:gd name="connsiteY0" fmla="*/ 0 h 1780674"/>
              <a:gd name="connsiteX1" fmla="*/ 1623744 w 3356291"/>
              <a:gd name="connsiteY1" fmla="*/ 12032 h 1780674"/>
              <a:gd name="connsiteX2" fmla="*/ 889817 w 3356291"/>
              <a:gd name="connsiteY2" fmla="*/ 24063 h 1780674"/>
              <a:gd name="connsiteX3" fmla="*/ 601059 w 3356291"/>
              <a:gd name="connsiteY3" fmla="*/ 84221 h 1780674"/>
              <a:gd name="connsiteX4" fmla="*/ 492775 w 3356291"/>
              <a:gd name="connsiteY4" fmla="*/ 108284 h 1780674"/>
              <a:gd name="connsiteX5" fmla="*/ 408554 w 3356291"/>
              <a:gd name="connsiteY5" fmla="*/ 144379 h 1780674"/>
              <a:gd name="connsiteX6" fmla="*/ 336365 w 3356291"/>
              <a:gd name="connsiteY6" fmla="*/ 168442 h 1780674"/>
              <a:gd name="connsiteX7" fmla="*/ 240112 w 3356291"/>
              <a:gd name="connsiteY7" fmla="*/ 204537 h 1780674"/>
              <a:gd name="connsiteX8" fmla="*/ 119796 w 3356291"/>
              <a:gd name="connsiteY8" fmla="*/ 240632 h 1780674"/>
              <a:gd name="connsiteX9" fmla="*/ 35575 w 3356291"/>
              <a:gd name="connsiteY9" fmla="*/ 288758 h 1780674"/>
              <a:gd name="connsiteX10" fmla="*/ 35575 w 3356291"/>
              <a:gd name="connsiteY10" fmla="*/ 469232 h 1780674"/>
              <a:gd name="connsiteX11" fmla="*/ 216049 w 3356291"/>
              <a:gd name="connsiteY11" fmla="*/ 721895 h 1780674"/>
              <a:gd name="connsiteX12" fmla="*/ 276207 w 3356291"/>
              <a:gd name="connsiteY12" fmla="*/ 782053 h 1780674"/>
              <a:gd name="connsiteX13" fmla="*/ 312301 w 3356291"/>
              <a:gd name="connsiteY13" fmla="*/ 842211 h 1780674"/>
              <a:gd name="connsiteX14" fmla="*/ 348396 w 3356291"/>
              <a:gd name="connsiteY14" fmla="*/ 878305 h 1780674"/>
              <a:gd name="connsiteX15" fmla="*/ 432617 w 3356291"/>
              <a:gd name="connsiteY15" fmla="*/ 1010653 h 1780674"/>
              <a:gd name="connsiteX16" fmla="*/ 480744 w 3356291"/>
              <a:gd name="connsiteY16" fmla="*/ 1118937 h 1780674"/>
              <a:gd name="connsiteX17" fmla="*/ 504807 w 3356291"/>
              <a:gd name="connsiteY17" fmla="*/ 1203158 h 1780674"/>
              <a:gd name="connsiteX18" fmla="*/ 516838 w 3356291"/>
              <a:gd name="connsiteY18" fmla="*/ 1239253 h 1780674"/>
              <a:gd name="connsiteX19" fmla="*/ 540901 w 3356291"/>
              <a:gd name="connsiteY19" fmla="*/ 1335505 h 1780674"/>
              <a:gd name="connsiteX20" fmla="*/ 564965 w 3356291"/>
              <a:gd name="connsiteY20" fmla="*/ 1371600 h 1780674"/>
              <a:gd name="connsiteX21" fmla="*/ 613091 w 3356291"/>
              <a:gd name="connsiteY21" fmla="*/ 1443790 h 1780674"/>
              <a:gd name="connsiteX22" fmla="*/ 649186 w 3356291"/>
              <a:gd name="connsiteY22" fmla="*/ 1491916 h 1780674"/>
              <a:gd name="connsiteX23" fmla="*/ 757470 w 3356291"/>
              <a:gd name="connsiteY23" fmla="*/ 1588168 h 1780674"/>
              <a:gd name="connsiteX24" fmla="*/ 913880 w 3356291"/>
              <a:gd name="connsiteY24" fmla="*/ 1672390 h 1780674"/>
              <a:gd name="connsiteX25" fmla="*/ 1058259 w 3356291"/>
              <a:gd name="connsiteY25" fmla="*/ 1732547 h 1780674"/>
              <a:gd name="connsiteX26" fmla="*/ 1214670 w 3356291"/>
              <a:gd name="connsiteY26" fmla="*/ 1756611 h 1780674"/>
              <a:gd name="connsiteX27" fmla="*/ 1395144 w 3356291"/>
              <a:gd name="connsiteY27" fmla="*/ 1768642 h 1780674"/>
              <a:gd name="connsiteX28" fmla="*/ 1551554 w 3356291"/>
              <a:gd name="connsiteY28" fmla="*/ 1780674 h 1780674"/>
              <a:gd name="connsiteX29" fmla="*/ 2309544 w 3356291"/>
              <a:gd name="connsiteY29" fmla="*/ 1756611 h 1780674"/>
              <a:gd name="connsiteX30" fmla="*/ 2405796 w 3356291"/>
              <a:gd name="connsiteY30" fmla="*/ 1744579 h 1780674"/>
              <a:gd name="connsiteX31" fmla="*/ 2574238 w 3356291"/>
              <a:gd name="connsiteY31" fmla="*/ 1684421 h 1780674"/>
              <a:gd name="connsiteX32" fmla="*/ 2646428 w 3356291"/>
              <a:gd name="connsiteY32" fmla="*/ 1648326 h 1780674"/>
              <a:gd name="connsiteX33" fmla="*/ 2718617 w 3356291"/>
              <a:gd name="connsiteY33" fmla="*/ 1624263 h 1780674"/>
              <a:gd name="connsiteX34" fmla="*/ 2838933 w 3356291"/>
              <a:gd name="connsiteY34" fmla="*/ 1552074 h 1780674"/>
              <a:gd name="connsiteX35" fmla="*/ 2959249 w 3356291"/>
              <a:gd name="connsiteY35" fmla="*/ 1491916 h 1780674"/>
              <a:gd name="connsiteX36" fmla="*/ 3019407 w 3356291"/>
              <a:gd name="connsiteY36" fmla="*/ 1467853 h 1780674"/>
              <a:gd name="connsiteX37" fmla="*/ 3079565 w 3356291"/>
              <a:gd name="connsiteY37" fmla="*/ 1431758 h 1780674"/>
              <a:gd name="connsiteX38" fmla="*/ 3211912 w 3356291"/>
              <a:gd name="connsiteY38" fmla="*/ 1383632 h 1780674"/>
              <a:gd name="connsiteX39" fmla="*/ 3248007 w 3356291"/>
              <a:gd name="connsiteY39" fmla="*/ 1359568 h 1780674"/>
              <a:gd name="connsiteX40" fmla="*/ 3356291 w 3356291"/>
              <a:gd name="connsiteY40" fmla="*/ 1311442 h 1780674"/>
              <a:gd name="connsiteX41" fmla="*/ 3344259 w 3356291"/>
              <a:gd name="connsiteY41" fmla="*/ 770021 h 1780674"/>
              <a:gd name="connsiteX42" fmla="*/ 3284101 w 3356291"/>
              <a:gd name="connsiteY42" fmla="*/ 637674 h 1780674"/>
              <a:gd name="connsiteX43" fmla="*/ 3175817 w 3356291"/>
              <a:gd name="connsiteY43" fmla="*/ 517358 h 1780674"/>
              <a:gd name="connsiteX44" fmla="*/ 3103628 w 3356291"/>
              <a:gd name="connsiteY44" fmla="*/ 469232 h 1780674"/>
              <a:gd name="connsiteX45" fmla="*/ 3043470 w 3356291"/>
              <a:gd name="connsiteY45" fmla="*/ 433137 h 1780674"/>
              <a:gd name="connsiteX46" fmla="*/ 2670491 w 3356291"/>
              <a:gd name="connsiteY46" fmla="*/ 421105 h 1780674"/>
              <a:gd name="connsiteX47" fmla="*/ 2586270 w 3356291"/>
              <a:gd name="connsiteY47" fmla="*/ 372979 h 1780674"/>
              <a:gd name="connsiteX48" fmla="*/ 2562207 w 3356291"/>
              <a:gd name="connsiteY48" fmla="*/ 288758 h 1780674"/>
              <a:gd name="connsiteX49" fmla="*/ 2514080 w 3356291"/>
              <a:gd name="connsiteY49" fmla="*/ 216568 h 1780674"/>
              <a:gd name="connsiteX50" fmla="*/ 2477986 w 3356291"/>
              <a:gd name="connsiteY50" fmla="*/ 168442 h 1780674"/>
              <a:gd name="connsiteX51" fmla="*/ 2429859 w 3356291"/>
              <a:gd name="connsiteY51" fmla="*/ 132347 h 1780674"/>
              <a:gd name="connsiteX52" fmla="*/ 2393765 w 3356291"/>
              <a:gd name="connsiteY52" fmla="*/ 96253 h 1780674"/>
              <a:gd name="connsiteX53" fmla="*/ 2357670 w 3356291"/>
              <a:gd name="connsiteY53" fmla="*/ 24063 h 1780674"/>
              <a:gd name="connsiteX54" fmla="*/ 2321575 w 3356291"/>
              <a:gd name="connsiteY54" fmla="*/ 12032 h 1780674"/>
              <a:gd name="connsiteX55" fmla="*/ 1732028 w 3356291"/>
              <a:gd name="connsiteY55" fmla="*/ 12032 h 178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56291" h="1780674">
                <a:moveTo>
                  <a:pt x="1792186" y="0"/>
                </a:moveTo>
                <a:cubicBezTo>
                  <a:pt x="1736039" y="4011"/>
                  <a:pt x="1680014" y="10531"/>
                  <a:pt x="1623744" y="12032"/>
                </a:cubicBezTo>
                <a:cubicBezTo>
                  <a:pt x="1379156" y="18554"/>
                  <a:pt x="1134291" y="14152"/>
                  <a:pt x="889817" y="24063"/>
                </a:cubicBezTo>
                <a:cubicBezTo>
                  <a:pt x="774332" y="28745"/>
                  <a:pt x="709643" y="57075"/>
                  <a:pt x="601059" y="84221"/>
                </a:cubicBezTo>
                <a:cubicBezTo>
                  <a:pt x="565188" y="93189"/>
                  <a:pt x="528067" y="97255"/>
                  <a:pt x="492775" y="108284"/>
                </a:cubicBezTo>
                <a:cubicBezTo>
                  <a:pt x="463622" y="117394"/>
                  <a:pt x="437061" y="133415"/>
                  <a:pt x="408554" y="144379"/>
                </a:cubicBezTo>
                <a:cubicBezTo>
                  <a:pt x="384880" y="153484"/>
                  <a:pt x="360660" y="161153"/>
                  <a:pt x="336365" y="168442"/>
                </a:cubicBezTo>
                <a:cubicBezTo>
                  <a:pt x="130461" y="230214"/>
                  <a:pt x="455285" y="123848"/>
                  <a:pt x="240112" y="204537"/>
                </a:cubicBezTo>
                <a:cubicBezTo>
                  <a:pt x="171021" y="230446"/>
                  <a:pt x="202086" y="199487"/>
                  <a:pt x="119796" y="240632"/>
                </a:cubicBezTo>
                <a:cubicBezTo>
                  <a:pt x="58736" y="271162"/>
                  <a:pt x="86593" y="254746"/>
                  <a:pt x="35575" y="288758"/>
                </a:cubicBezTo>
                <a:cubicBezTo>
                  <a:pt x="-8318" y="354599"/>
                  <a:pt x="-15272" y="347200"/>
                  <a:pt x="35575" y="469232"/>
                </a:cubicBezTo>
                <a:cubicBezTo>
                  <a:pt x="48101" y="499295"/>
                  <a:pt x="182561" y="688407"/>
                  <a:pt x="216049" y="721895"/>
                </a:cubicBezTo>
                <a:cubicBezTo>
                  <a:pt x="236102" y="741948"/>
                  <a:pt x="258492" y="759908"/>
                  <a:pt x="276207" y="782053"/>
                </a:cubicBezTo>
                <a:cubicBezTo>
                  <a:pt x="290815" y="800314"/>
                  <a:pt x="298270" y="823503"/>
                  <a:pt x="312301" y="842211"/>
                </a:cubicBezTo>
                <a:cubicBezTo>
                  <a:pt x="322510" y="855823"/>
                  <a:pt x="337950" y="864874"/>
                  <a:pt x="348396" y="878305"/>
                </a:cubicBezTo>
                <a:cubicBezTo>
                  <a:pt x="358405" y="891173"/>
                  <a:pt x="422955" y="989396"/>
                  <a:pt x="432617" y="1010653"/>
                </a:cubicBezTo>
                <a:cubicBezTo>
                  <a:pt x="493975" y="1145642"/>
                  <a:pt x="423955" y="1033756"/>
                  <a:pt x="480744" y="1118937"/>
                </a:cubicBezTo>
                <a:cubicBezTo>
                  <a:pt x="509590" y="1205481"/>
                  <a:pt x="474592" y="1097405"/>
                  <a:pt x="504807" y="1203158"/>
                </a:cubicBezTo>
                <a:cubicBezTo>
                  <a:pt x="508291" y="1215352"/>
                  <a:pt x="513762" y="1226949"/>
                  <a:pt x="516838" y="1239253"/>
                </a:cubicBezTo>
                <a:cubicBezTo>
                  <a:pt x="523700" y="1266703"/>
                  <a:pt x="527152" y="1308007"/>
                  <a:pt x="540901" y="1335505"/>
                </a:cubicBezTo>
                <a:cubicBezTo>
                  <a:pt x="547368" y="1348439"/>
                  <a:pt x="556944" y="1359568"/>
                  <a:pt x="564965" y="1371600"/>
                </a:cubicBezTo>
                <a:cubicBezTo>
                  <a:pt x="585429" y="1432997"/>
                  <a:pt x="563932" y="1386438"/>
                  <a:pt x="613091" y="1443790"/>
                </a:cubicBezTo>
                <a:cubicBezTo>
                  <a:pt x="626141" y="1459015"/>
                  <a:pt x="635981" y="1476825"/>
                  <a:pt x="649186" y="1491916"/>
                </a:cubicBezTo>
                <a:cubicBezTo>
                  <a:pt x="680648" y="1527872"/>
                  <a:pt x="719013" y="1560199"/>
                  <a:pt x="757470" y="1588168"/>
                </a:cubicBezTo>
                <a:cubicBezTo>
                  <a:pt x="845829" y="1652429"/>
                  <a:pt x="812840" y="1625756"/>
                  <a:pt x="913880" y="1672390"/>
                </a:cubicBezTo>
                <a:cubicBezTo>
                  <a:pt x="994813" y="1709743"/>
                  <a:pt x="973694" y="1709483"/>
                  <a:pt x="1058259" y="1732547"/>
                </a:cubicBezTo>
                <a:cubicBezTo>
                  <a:pt x="1099066" y="1743676"/>
                  <a:pt x="1178854" y="1753497"/>
                  <a:pt x="1214670" y="1756611"/>
                </a:cubicBezTo>
                <a:cubicBezTo>
                  <a:pt x="1274735" y="1761834"/>
                  <a:pt x="1335006" y="1764346"/>
                  <a:pt x="1395144" y="1768642"/>
                </a:cubicBezTo>
                <a:lnTo>
                  <a:pt x="1551554" y="1780674"/>
                </a:lnTo>
                <a:lnTo>
                  <a:pt x="2309544" y="1756611"/>
                </a:lnTo>
                <a:cubicBezTo>
                  <a:pt x="2341849" y="1755246"/>
                  <a:pt x="2374090" y="1750920"/>
                  <a:pt x="2405796" y="1744579"/>
                </a:cubicBezTo>
                <a:cubicBezTo>
                  <a:pt x="2468779" y="1731982"/>
                  <a:pt x="2516120" y="1711245"/>
                  <a:pt x="2574238" y="1684421"/>
                </a:cubicBezTo>
                <a:cubicBezTo>
                  <a:pt x="2598665" y="1673147"/>
                  <a:pt x="2621594" y="1658674"/>
                  <a:pt x="2646428" y="1648326"/>
                </a:cubicBezTo>
                <a:cubicBezTo>
                  <a:pt x="2669841" y="1638570"/>
                  <a:pt x="2695930" y="1635606"/>
                  <a:pt x="2718617" y="1624263"/>
                </a:cubicBezTo>
                <a:cubicBezTo>
                  <a:pt x="2760450" y="1603347"/>
                  <a:pt x="2795508" y="1569444"/>
                  <a:pt x="2838933" y="1552074"/>
                </a:cubicBezTo>
                <a:cubicBezTo>
                  <a:pt x="2993466" y="1490261"/>
                  <a:pt x="2801894" y="1570594"/>
                  <a:pt x="2959249" y="1491916"/>
                </a:cubicBezTo>
                <a:cubicBezTo>
                  <a:pt x="2978566" y="1482257"/>
                  <a:pt x="3000090" y="1477512"/>
                  <a:pt x="3019407" y="1467853"/>
                </a:cubicBezTo>
                <a:cubicBezTo>
                  <a:pt x="3040323" y="1457395"/>
                  <a:pt x="3058649" y="1442216"/>
                  <a:pt x="3079565" y="1431758"/>
                </a:cubicBezTo>
                <a:cubicBezTo>
                  <a:pt x="3113047" y="1415017"/>
                  <a:pt x="3178222" y="1394862"/>
                  <a:pt x="3211912" y="1383632"/>
                </a:cubicBezTo>
                <a:cubicBezTo>
                  <a:pt x="3223944" y="1375611"/>
                  <a:pt x="3234793" y="1365441"/>
                  <a:pt x="3248007" y="1359568"/>
                </a:cubicBezTo>
                <a:cubicBezTo>
                  <a:pt x="3376874" y="1302293"/>
                  <a:pt x="3274600" y="1365902"/>
                  <a:pt x="3356291" y="1311442"/>
                </a:cubicBezTo>
                <a:cubicBezTo>
                  <a:pt x="3352280" y="1130968"/>
                  <a:pt x="3351333" y="950401"/>
                  <a:pt x="3344259" y="770021"/>
                </a:cubicBezTo>
                <a:cubicBezTo>
                  <a:pt x="3340913" y="684693"/>
                  <a:pt x="3333881" y="704047"/>
                  <a:pt x="3284101" y="637674"/>
                </a:cubicBezTo>
                <a:cubicBezTo>
                  <a:pt x="3243692" y="583795"/>
                  <a:pt x="3254678" y="569932"/>
                  <a:pt x="3175817" y="517358"/>
                </a:cubicBezTo>
                <a:cubicBezTo>
                  <a:pt x="3151754" y="501316"/>
                  <a:pt x="3124077" y="489682"/>
                  <a:pt x="3103628" y="469232"/>
                </a:cubicBezTo>
                <a:cubicBezTo>
                  <a:pt x="3082820" y="448423"/>
                  <a:pt x="3076662" y="435089"/>
                  <a:pt x="3043470" y="433137"/>
                </a:cubicBezTo>
                <a:cubicBezTo>
                  <a:pt x="2919294" y="425833"/>
                  <a:pt x="2794817" y="425116"/>
                  <a:pt x="2670491" y="421105"/>
                </a:cubicBezTo>
                <a:cubicBezTo>
                  <a:pt x="2658650" y="415184"/>
                  <a:pt x="2597607" y="387150"/>
                  <a:pt x="2586270" y="372979"/>
                </a:cubicBezTo>
                <a:cubicBezTo>
                  <a:pt x="2578383" y="363120"/>
                  <a:pt x="2565092" y="294528"/>
                  <a:pt x="2562207" y="288758"/>
                </a:cubicBezTo>
                <a:cubicBezTo>
                  <a:pt x="2549273" y="262891"/>
                  <a:pt x="2531432" y="239705"/>
                  <a:pt x="2514080" y="216568"/>
                </a:cubicBezTo>
                <a:cubicBezTo>
                  <a:pt x="2502049" y="200526"/>
                  <a:pt x="2492165" y="182621"/>
                  <a:pt x="2477986" y="168442"/>
                </a:cubicBezTo>
                <a:cubicBezTo>
                  <a:pt x="2463806" y="154262"/>
                  <a:pt x="2445084" y="145397"/>
                  <a:pt x="2429859" y="132347"/>
                </a:cubicBezTo>
                <a:cubicBezTo>
                  <a:pt x="2416940" y="121274"/>
                  <a:pt x="2405796" y="108284"/>
                  <a:pt x="2393765" y="96253"/>
                </a:cubicBezTo>
                <a:cubicBezTo>
                  <a:pt x="2385839" y="72476"/>
                  <a:pt x="2378872" y="41025"/>
                  <a:pt x="2357670" y="24063"/>
                </a:cubicBezTo>
                <a:cubicBezTo>
                  <a:pt x="2347767" y="16140"/>
                  <a:pt x="2334255" y="12276"/>
                  <a:pt x="2321575" y="12032"/>
                </a:cubicBezTo>
                <a:cubicBezTo>
                  <a:pt x="2125096" y="8254"/>
                  <a:pt x="1928544" y="12032"/>
                  <a:pt x="1732028" y="12032"/>
                </a:cubicBez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A78923-63CE-71B4-7074-3653AE714A17}"/>
              </a:ext>
            </a:extLst>
          </p:cNvPr>
          <p:cNvSpPr/>
          <p:nvPr/>
        </p:nvSpPr>
        <p:spPr>
          <a:xfrm>
            <a:off x="5857864" y="3915138"/>
            <a:ext cx="601579" cy="5173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1EC7D-FEDB-1B1B-BC47-49C7F312BA2F}"/>
                  </a:ext>
                </a:extLst>
              </p:cNvPr>
              <p:cNvSpPr txBox="1"/>
              <p:nvPr/>
            </p:nvSpPr>
            <p:spPr>
              <a:xfrm>
                <a:off x="4205536" y="3250487"/>
                <a:ext cx="1524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Phase I</a:t>
                </a:r>
                <a:r>
                  <a:rPr lang="en-US" sz="1600" b="1" dirty="0"/>
                  <a:t>:</a:t>
                </a:r>
                <a:r>
                  <a:rPr lang="en-US" sz="1600" b="1" u="sng" dirty="0"/>
                  <a:t> </a:t>
                </a:r>
                <a:r>
                  <a:rPr lang="en-US" sz="1600" dirty="0"/>
                  <a:t>Routinely collected EHR data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1EC7D-FEDB-1B1B-BC47-49C7F312B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6" y="3250487"/>
                <a:ext cx="1524000" cy="1077218"/>
              </a:xfrm>
              <a:prstGeom prst="rect">
                <a:avLst/>
              </a:prstGeom>
              <a:blipFill>
                <a:blip r:embed="rId3"/>
                <a:stretch>
                  <a:fillRect l="-2479" t="-116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AF9A0F-B6CF-1D3B-9DF2-63B7692DF76D}"/>
              </a:ext>
            </a:extLst>
          </p:cNvPr>
          <p:cNvCxnSpPr>
            <a:cxnSpLocks/>
          </p:cNvCxnSpPr>
          <p:nvPr/>
        </p:nvCxnSpPr>
        <p:spPr>
          <a:xfrm flipH="1" flipV="1">
            <a:off x="6435379" y="4299172"/>
            <a:ext cx="938454" cy="542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A51D1-043B-8441-9762-3086463F1301}"/>
                  </a:ext>
                </a:extLst>
              </p:cNvPr>
              <p:cNvSpPr txBox="1"/>
              <p:nvPr/>
            </p:nvSpPr>
            <p:spPr>
              <a:xfrm>
                <a:off x="7317714" y="4569956"/>
                <a:ext cx="203463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Phase II</a:t>
                </a:r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Validated original and derived variables for predictors and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1A51D1-043B-8441-9762-3086463F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14" y="4569956"/>
                <a:ext cx="2034630" cy="1323439"/>
              </a:xfrm>
              <a:prstGeom prst="rect">
                <a:avLst/>
              </a:prstGeom>
              <a:blipFill>
                <a:blip r:embed="rId4"/>
                <a:stretch>
                  <a:fillRect l="-1863" t="-1905" r="-62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</p:spTree>
    <p:extLst>
      <p:ext uri="{BB962C8B-B14F-4D97-AF65-F5344CB8AC3E}">
        <p14:creationId xmlns:p14="http://schemas.microsoft.com/office/powerpoint/2010/main" val="419500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1.2 KS study: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Phase I: error-prone EHR cohort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outcome,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predictors,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(error free predictor),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event indicator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includes sex (original), age at diagnosis (derived), year of diagnosis, ART status, and CD4 value 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program,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IeDEA</a:t>
                </a:r>
                <a:r>
                  <a:rPr lang="en-US" sz="2400" dirty="0">
                    <a:solidFill>
                      <a:schemeClr val="tx1"/>
                    </a:solidFill>
                  </a:rPr>
                  <a:t> East Africa or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CCASAnet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</a:rPr>
                  <a:t>Phase II or validation: an accurate validation subsample “gold standard”</a:t>
                </a: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indicator for patient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validation subsample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715862-49C3-2131-418D-4479C288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1" y="1236899"/>
                <a:ext cx="9737781" cy="4617795"/>
              </a:xfrm>
              <a:prstGeom prst="rect">
                <a:avLst/>
              </a:prstGeom>
              <a:blipFill>
                <a:blip r:embed="rId3"/>
                <a:stretch>
                  <a:fillRect l="-911" t="-1099" r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</p:spTree>
    <p:extLst>
      <p:ext uri="{BB962C8B-B14F-4D97-AF65-F5344CB8AC3E}">
        <p14:creationId xmlns:p14="http://schemas.microsoft.com/office/powerpoint/2010/main" val="155233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298A-7DD3-BC39-EEE1-1B8B67D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D7F8E-A78C-B545-AB9D-B7EB3E7483EB}"/>
              </a:ext>
            </a:extLst>
          </p:cNvPr>
          <p:cNvCxnSpPr>
            <a:cxnSpLocks/>
          </p:cNvCxnSpPr>
          <p:nvPr/>
        </p:nvCxnSpPr>
        <p:spPr>
          <a:xfrm>
            <a:off x="395288" y="949116"/>
            <a:ext cx="97345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1717E-A8DB-1A44-9E29-8817D9EE7229}"/>
              </a:ext>
            </a:extLst>
          </p:cNvPr>
          <p:cNvSpPr txBox="1">
            <a:spLocks/>
          </p:cNvSpPr>
          <p:nvPr/>
        </p:nvSpPr>
        <p:spPr>
          <a:xfrm>
            <a:off x="395288" y="438439"/>
            <a:ext cx="6258730" cy="72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1.2 KS study: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5862-49C3-2131-418D-4479C2888740}"/>
              </a:ext>
            </a:extLst>
          </p:cNvPr>
          <p:cNvSpPr txBox="1">
            <a:spLocks/>
          </p:cNvSpPr>
          <p:nvPr/>
        </p:nvSpPr>
        <p:spPr>
          <a:xfrm>
            <a:off x="936281" y="1236899"/>
            <a:ext cx="9737781" cy="461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Cox regression for factors associated with the survival outcome of time from KS diagnosis to death or censoring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Logistic regression for factors associated with the binary outcome of prevalence of KS at enrollment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Poisson regression for factors associated with the the binary outcome of incidence of KS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79D4D11-3749-753D-4C62-1445CB687E32}"/>
              </a:ext>
            </a:extLst>
          </p:cNvPr>
          <p:cNvSpPr txBox="1">
            <a:spLocks/>
          </p:cNvSpPr>
          <p:nvPr/>
        </p:nvSpPr>
        <p:spPr>
          <a:xfrm>
            <a:off x="273093" y="7654"/>
            <a:ext cx="10400970" cy="355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Section 1: Background  - Issues that arise in the presence of measurement error </a:t>
            </a:r>
          </a:p>
        </p:txBody>
      </p:sp>
    </p:spTree>
    <p:extLst>
      <p:ext uri="{BB962C8B-B14F-4D97-AF65-F5344CB8AC3E}">
        <p14:creationId xmlns:p14="http://schemas.microsoft.com/office/powerpoint/2010/main" val="62474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77090</TotalTime>
  <Words>8769</Words>
  <Application>Microsoft Macintosh PowerPoint</Application>
  <PresentationFormat>Widescreen</PresentationFormat>
  <Paragraphs>680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GT America Standard</vt:lpstr>
      <vt:lpstr>LMRoman10</vt:lpstr>
      <vt:lpstr>LMRoman12</vt:lpstr>
      <vt:lpstr>Roboto</vt:lpstr>
      <vt:lpstr>Segoe UI</vt:lpstr>
      <vt:lpstr>STIX</vt:lpstr>
      <vt:lpstr>system-ui</vt:lpstr>
      <vt:lpstr>Times</vt:lpstr>
      <vt:lpstr>Times New Roman</vt:lpstr>
      <vt:lpstr>Wingdings</vt:lpstr>
      <vt:lpstr>Office Theme</vt:lpstr>
      <vt:lpstr>PowerPoint Presentation</vt:lpstr>
      <vt:lpstr>Overview</vt:lpstr>
      <vt:lpstr>Section 1: Background of KS Study Issues of measurement error in observational data and how two-phase designs can help.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2: Statistical methods for measurement error correction Improved estimation and inference.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3: Kaposi’s sarcoma in HIV clinic databases Application and complexities.</vt:lpstr>
      <vt:lpstr>PowerPoint Presentation</vt:lpstr>
      <vt:lpstr>PowerPoint Presentation</vt:lpstr>
      <vt:lpstr>PowerPoint Presentation</vt:lpstr>
      <vt:lpstr>Section 4: Future work Issues in eligibility criteria.</vt:lpstr>
      <vt:lpstr>PowerPoint Presentation</vt:lpstr>
      <vt:lpstr>PowerPoint Presentation</vt:lpstr>
      <vt:lpstr>  Questions?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Spatial Extent Inference with a Semiparametric Bootstrap</dc:title>
  <dc:creator>Simon Vandekar</dc:creator>
  <cp:lastModifiedBy>Slone, Joshua</cp:lastModifiedBy>
  <cp:revision>609</cp:revision>
  <dcterms:created xsi:type="dcterms:W3CDTF">2019-05-10T15:57:55Z</dcterms:created>
  <dcterms:modified xsi:type="dcterms:W3CDTF">2024-04-16T14:30:05Z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2023-08-06T14:48:53Z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01130e2f-4936-437e-969e-c0b6ff189ac4</vt:lpwstr>
  </property>
  <property fmtid="{D5CDD505-2E9C-101B-9397-08002B2CF9AE}" pid="8" name="MSIP_Label_792c8cef-6f2b-4af1-b4ac-d815ff795cd6_ContentBits">
    <vt:lpwstr>0</vt:lpwstr>
  </property>
</Properties>
</file>